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11" r:id="rId1"/>
  </p:sldMasterIdLst>
  <p:notesMasterIdLst>
    <p:notesMasterId r:id="rId48"/>
  </p:notesMasterIdLst>
  <p:handoutMasterIdLst>
    <p:handoutMasterId r:id="rId49"/>
  </p:handoutMasterIdLst>
  <p:sldIdLst>
    <p:sldId id="256" r:id="rId2"/>
    <p:sldId id="593" r:id="rId3"/>
    <p:sldId id="619" r:id="rId4"/>
    <p:sldId id="737" r:id="rId5"/>
    <p:sldId id="736" r:id="rId6"/>
    <p:sldId id="718" r:id="rId7"/>
    <p:sldId id="719" r:id="rId8"/>
    <p:sldId id="609" r:id="rId9"/>
    <p:sldId id="635" r:id="rId10"/>
    <p:sldId id="720" r:id="rId11"/>
    <p:sldId id="606" r:id="rId12"/>
    <p:sldId id="726" r:id="rId13"/>
    <p:sldId id="727" r:id="rId14"/>
    <p:sldId id="725" r:id="rId15"/>
    <p:sldId id="729" r:id="rId16"/>
    <p:sldId id="731" r:id="rId17"/>
    <p:sldId id="732" r:id="rId18"/>
    <p:sldId id="734" r:id="rId19"/>
    <p:sldId id="733" r:id="rId20"/>
    <p:sldId id="735" r:id="rId21"/>
    <p:sldId id="730" r:id="rId22"/>
    <p:sldId id="620" r:id="rId23"/>
    <p:sldId id="728" r:id="rId24"/>
    <p:sldId id="721" r:id="rId25"/>
    <p:sldId id="722" r:id="rId26"/>
    <p:sldId id="723" r:id="rId27"/>
    <p:sldId id="724" r:id="rId28"/>
    <p:sldId id="738" r:id="rId29"/>
    <p:sldId id="739" r:id="rId30"/>
    <p:sldId id="614" r:id="rId31"/>
    <p:sldId id="613" r:id="rId32"/>
    <p:sldId id="617" r:id="rId33"/>
    <p:sldId id="744" r:id="rId34"/>
    <p:sldId id="745" r:id="rId35"/>
    <p:sldId id="624" r:id="rId36"/>
    <p:sldId id="625" r:id="rId37"/>
    <p:sldId id="626" r:id="rId38"/>
    <p:sldId id="627" r:id="rId39"/>
    <p:sldId id="615" r:id="rId40"/>
    <p:sldId id="628" r:id="rId41"/>
    <p:sldId id="630" r:id="rId42"/>
    <p:sldId id="629" r:id="rId43"/>
    <p:sldId id="740" r:id="rId44"/>
    <p:sldId id="741" r:id="rId45"/>
    <p:sldId id="742" r:id="rId46"/>
    <p:sldId id="743" r:id="rId47"/>
  </p:sldIdLst>
  <p:sldSz cx="12192000" cy="6858000"/>
  <p:notesSz cx="7010400" cy="92964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1pPr>
    <a:lvl2pPr marL="571500" algn="l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2pPr>
    <a:lvl3pPr marL="1143000" algn="l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3pPr>
    <a:lvl4pPr marL="1714500" algn="l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4pPr>
    <a:lvl5pPr marL="2286000" algn="l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5pPr>
    <a:lvl6pPr marL="2857500" algn="l" defTabSz="11430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6pPr>
    <a:lvl7pPr marL="3429000" algn="l" defTabSz="11430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7pPr>
    <a:lvl8pPr marL="4000500" algn="l" defTabSz="11430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8pPr>
    <a:lvl9pPr marL="4572000" algn="l" defTabSz="11430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D1039B"/>
    <a:srgbClr val="FF9900"/>
    <a:srgbClr val="AD278D"/>
    <a:srgbClr val="8C4881"/>
    <a:srgbClr val="FF6699"/>
    <a:srgbClr val="DE8400"/>
    <a:srgbClr val="3CCE3C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7" autoAdjust="0"/>
    <p:restoredTop sz="94969"/>
  </p:normalViewPr>
  <p:slideViewPr>
    <p:cSldViewPr snapToGrid="0">
      <p:cViewPr varScale="1">
        <p:scale>
          <a:sx n="104" d="100"/>
          <a:sy n="104" d="100"/>
        </p:scale>
        <p:origin x="1176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79" d="100"/>
        <a:sy n="279" d="100"/>
      </p:scale>
      <p:origin x="0" y="99264"/>
    </p:cViewPr>
  </p:sorterViewPr>
  <p:notesViewPr>
    <p:cSldViewPr snapToGrid="0">
      <p:cViewPr varScale="1">
        <p:scale>
          <a:sx n="55" d="100"/>
          <a:sy n="55" d="100"/>
        </p:scale>
        <p:origin x="-1470" y="-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0496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81050" y="798513"/>
            <a:ext cx="5461000" cy="3071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2207781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500" kern="1200">
        <a:solidFill>
          <a:schemeClr val="tx1"/>
        </a:solidFill>
        <a:latin typeface="Helvetica" pitchFamily="34" charset="0"/>
        <a:ea typeface="+mn-ea"/>
        <a:cs typeface="+mn-cs"/>
      </a:defRPr>
    </a:lvl1pPr>
    <a:lvl2pPr marL="5715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500" kern="1200">
        <a:solidFill>
          <a:schemeClr val="tx1"/>
        </a:solidFill>
        <a:latin typeface="Helvetica" pitchFamily="34" charset="0"/>
        <a:ea typeface="+mn-ea"/>
        <a:cs typeface="+mn-cs"/>
      </a:defRPr>
    </a:lvl2pPr>
    <a:lvl3pPr marL="11430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500" kern="1200">
        <a:solidFill>
          <a:schemeClr val="tx1"/>
        </a:solidFill>
        <a:latin typeface="Helvetica" pitchFamily="34" charset="0"/>
        <a:ea typeface="+mn-ea"/>
        <a:cs typeface="+mn-cs"/>
      </a:defRPr>
    </a:lvl3pPr>
    <a:lvl4pPr marL="17145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500" kern="1200">
        <a:solidFill>
          <a:schemeClr val="tx1"/>
        </a:solidFill>
        <a:latin typeface="Helvetica" pitchFamily="34" charset="0"/>
        <a:ea typeface="+mn-ea"/>
        <a:cs typeface="+mn-cs"/>
      </a:defRPr>
    </a:lvl4pPr>
    <a:lvl5pPr marL="22860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500" kern="1200">
        <a:solidFill>
          <a:schemeClr val="tx1"/>
        </a:solidFill>
        <a:latin typeface="Helvetica" pitchFamily="34" charset="0"/>
        <a:ea typeface="+mn-ea"/>
        <a:cs typeface="+mn-cs"/>
      </a:defRPr>
    </a:lvl5pPr>
    <a:lvl6pPr marL="2857500" algn="l" defTabSz="114300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429000" algn="l" defTabSz="114300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000500" algn="l" defTabSz="114300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572000" algn="l" defTabSz="114300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>
            <a:lvl1pPr algn="ctr">
              <a:defRPr u="none" baseline="0">
                <a:solidFill>
                  <a:srgbClr val="DE8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3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1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00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1CDF6-63A3-7441-825E-A321579A905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F5D879-AB69-4422-A7DC-325346367C9C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983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2C884-E3E0-9545-9EEC-90F279DF966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7A5097-5A82-4E10-9D05-AD36CE0557DB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0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53955-71C4-784B-B2E5-570BAC65E56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933F3A-FF46-4CFA-83F2-3339888C9B0E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44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035"/>
            <a:ext cx="10972800" cy="698948"/>
          </a:xfrm>
        </p:spPr>
        <p:txBody>
          <a:bodyPr/>
          <a:lstStyle>
            <a:lvl1pPr>
              <a:defRPr sz="3600" u="none" baseline="0">
                <a:solidFill>
                  <a:srgbClr val="DE8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38138"/>
            <a:ext cx="10972800" cy="4987629"/>
          </a:xfrm>
        </p:spPr>
        <p:txBody>
          <a:bodyPr/>
          <a:lstStyle>
            <a:lvl1pPr>
              <a:defRPr sz="2700">
                <a:latin typeface="+mn-lt"/>
              </a:defRPr>
            </a:lvl1pPr>
            <a:lvl2pPr>
              <a:defRPr sz="225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575">
                <a:latin typeface="+mn-lt"/>
              </a:defRPr>
            </a:lvl4pPr>
            <a:lvl5pPr>
              <a:defRPr sz="1575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55A833-F9D8-F94E-A624-F22E8763309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DE2D32-EBB3-479D-A20A-D25324940D10}" type="slidenum">
              <a:rPr lang="en-US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960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8"/>
          </a:xfrm>
        </p:spPr>
        <p:txBody>
          <a:bodyPr anchor="b"/>
          <a:lstStyle>
            <a:lvl1pPr marL="0" indent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1pPr>
            <a:lvl2pPr marL="51435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94664-F699-DB42-8CC0-2E9C933A58F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7D3DFE-6B71-4D3C-8931-2EEF0E8559B4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837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150"/>
            </a:lvl1pPr>
            <a:lvl2pPr>
              <a:defRPr sz="2700"/>
            </a:lvl2pPr>
            <a:lvl3pPr>
              <a:defRPr sz="2250"/>
            </a:lvl3pPr>
            <a:lvl4pPr>
              <a:defRPr sz="2025"/>
            </a:lvl4pPr>
            <a:lvl5pPr>
              <a:defRPr sz="2025"/>
            </a:lvl5pPr>
            <a:lvl6pPr>
              <a:defRPr sz="2025"/>
            </a:lvl6pPr>
            <a:lvl7pPr>
              <a:defRPr sz="2025"/>
            </a:lvl7pPr>
            <a:lvl8pPr>
              <a:defRPr sz="2025"/>
            </a:lvl8pPr>
            <a:lvl9pPr>
              <a:defRPr sz="20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150"/>
            </a:lvl1pPr>
            <a:lvl2pPr>
              <a:defRPr sz="2700"/>
            </a:lvl2pPr>
            <a:lvl3pPr>
              <a:defRPr sz="2250"/>
            </a:lvl3pPr>
            <a:lvl4pPr>
              <a:defRPr sz="2025"/>
            </a:lvl4pPr>
            <a:lvl5pPr>
              <a:defRPr sz="2025"/>
            </a:lvl5pPr>
            <a:lvl6pPr>
              <a:defRPr sz="2025"/>
            </a:lvl6pPr>
            <a:lvl7pPr>
              <a:defRPr sz="2025"/>
            </a:lvl7pPr>
            <a:lvl8pPr>
              <a:defRPr sz="2025"/>
            </a:lvl8pPr>
            <a:lvl9pPr>
              <a:defRPr sz="20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B1D0DF-DEFA-3941-9593-12C70E3F049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62728F-C150-42D0-B0C3-C0979554D0AB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30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700"/>
            </a:lvl1pPr>
            <a:lvl2pPr>
              <a:defRPr sz="2250"/>
            </a:lvl2pPr>
            <a:lvl3pPr>
              <a:defRPr sz="2025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4" y="2174875"/>
            <a:ext cx="5389033" cy="3951288"/>
          </a:xfrm>
        </p:spPr>
        <p:txBody>
          <a:bodyPr/>
          <a:lstStyle>
            <a:lvl1pPr>
              <a:defRPr sz="2700"/>
            </a:lvl1pPr>
            <a:lvl2pPr>
              <a:defRPr sz="2250"/>
            </a:lvl2pPr>
            <a:lvl3pPr>
              <a:defRPr sz="2025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76CF7C-24C9-2C45-9C24-4F8154DAD6C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7B2D9D-C963-4C5D-9657-6DAD47F750F6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27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242623-2795-5546-9F54-B1FF951BCC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679035-FD90-43C6-9A04-3596202BD13C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18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CDF4E1-6A12-E04A-9CB3-8CDF45CB7C5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DFAF39-BD03-4E79-A61F-5E51E08E82D1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144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3050"/>
            <a:ext cx="4011084" cy="1162050"/>
          </a:xfrm>
        </p:spPr>
        <p:txBody>
          <a:bodyPr anchor="b"/>
          <a:lstStyle>
            <a:lvl1pPr algn="l">
              <a:defRPr sz="2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600"/>
            </a:lvl1pPr>
            <a:lvl2pPr>
              <a:defRPr sz="3150"/>
            </a:lvl2pPr>
            <a:lvl3pPr>
              <a:defRPr sz="2700"/>
            </a:lvl3pPr>
            <a:lvl4pPr>
              <a:defRPr sz="2250"/>
            </a:lvl4pPr>
            <a:lvl5pPr>
              <a:defRPr sz="2250"/>
            </a:lvl5pPr>
            <a:lvl6pPr>
              <a:defRPr sz="2250"/>
            </a:lvl6pPr>
            <a:lvl7pPr>
              <a:defRPr sz="2250"/>
            </a:lvl7pPr>
            <a:lvl8pPr>
              <a:defRPr sz="2250"/>
            </a:lvl8pPr>
            <a:lvl9pPr>
              <a:defRPr sz="2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7" y="1435103"/>
            <a:ext cx="4011084" cy="4691063"/>
          </a:xfrm>
        </p:spPr>
        <p:txBody>
          <a:bodyPr/>
          <a:lstStyle>
            <a:lvl1pPr marL="0" indent="0">
              <a:buNone/>
              <a:defRPr sz="1575"/>
            </a:lvl1pPr>
            <a:lvl2pPr marL="514350" indent="0">
              <a:buNone/>
              <a:defRPr sz="1350"/>
            </a:lvl2pPr>
            <a:lvl3pPr marL="1028700" indent="0">
              <a:buNone/>
              <a:defRPr sz="1125"/>
            </a:lvl3pPr>
            <a:lvl4pPr marL="1543050" indent="0">
              <a:buNone/>
              <a:defRPr sz="1013"/>
            </a:lvl4pPr>
            <a:lvl5pPr marL="2057400" indent="0">
              <a:buNone/>
              <a:defRPr sz="1013"/>
            </a:lvl5pPr>
            <a:lvl6pPr marL="2571750" indent="0">
              <a:buNone/>
              <a:defRPr sz="1013"/>
            </a:lvl6pPr>
            <a:lvl7pPr marL="3086100" indent="0">
              <a:buNone/>
              <a:defRPr sz="1013"/>
            </a:lvl7pPr>
            <a:lvl8pPr marL="3600450" indent="0">
              <a:buNone/>
              <a:defRPr sz="1013"/>
            </a:lvl8pPr>
            <a:lvl9pPr marL="4114800" indent="0">
              <a:buNone/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9F1281-509C-A94A-B6F4-DA198DAF23F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7C51C2-15BC-444C-B9F2-213F9CFCA6DB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77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3"/>
            <a:ext cx="7315200" cy="566738"/>
          </a:xfrm>
        </p:spPr>
        <p:txBody>
          <a:bodyPr anchor="b"/>
          <a:lstStyle>
            <a:lvl1pPr algn="l">
              <a:defRPr sz="2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600"/>
            </a:lvl1pPr>
            <a:lvl2pPr marL="514350" indent="0">
              <a:buNone/>
              <a:defRPr sz="3150"/>
            </a:lvl2pPr>
            <a:lvl3pPr marL="1028700" indent="0">
              <a:buNone/>
              <a:defRPr sz="2700"/>
            </a:lvl3pPr>
            <a:lvl4pPr marL="1543050" indent="0">
              <a:buNone/>
              <a:defRPr sz="2250"/>
            </a:lvl4pPr>
            <a:lvl5pPr marL="2057400" indent="0">
              <a:buNone/>
              <a:defRPr sz="2250"/>
            </a:lvl5pPr>
            <a:lvl6pPr marL="2571750" indent="0">
              <a:buNone/>
              <a:defRPr sz="2250"/>
            </a:lvl6pPr>
            <a:lvl7pPr marL="3086100" indent="0">
              <a:buNone/>
              <a:defRPr sz="2250"/>
            </a:lvl7pPr>
            <a:lvl8pPr marL="3600450" indent="0">
              <a:buNone/>
              <a:defRPr sz="2250"/>
            </a:lvl8pPr>
            <a:lvl9pPr marL="4114800" indent="0">
              <a:buNone/>
              <a:defRPr sz="225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2"/>
          </a:xfrm>
        </p:spPr>
        <p:txBody>
          <a:bodyPr/>
          <a:lstStyle>
            <a:lvl1pPr marL="0" indent="0">
              <a:buNone/>
              <a:defRPr sz="1575"/>
            </a:lvl1pPr>
            <a:lvl2pPr marL="514350" indent="0">
              <a:buNone/>
              <a:defRPr sz="1350"/>
            </a:lvl2pPr>
            <a:lvl3pPr marL="1028700" indent="0">
              <a:buNone/>
              <a:defRPr sz="1125"/>
            </a:lvl3pPr>
            <a:lvl4pPr marL="1543050" indent="0">
              <a:buNone/>
              <a:defRPr sz="1013"/>
            </a:lvl4pPr>
            <a:lvl5pPr marL="2057400" indent="0">
              <a:buNone/>
              <a:defRPr sz="1013"/>
            </a:lvl5pPr>
            <a:lvl6pPr marL="2571750" indent="0">
              <a:buNone/>
              <a:defRPr sz="1013"/>
            </a:lvl6pPr>
            <a:lvl7pPr marL="3086100" indent="0">
              <a:buNone/>
              <a:defRPr sz="1013"/>
            </a:lvl7pPr>
            <a:lvl8pPr marL="3600450" indent="0">
              <a:buNone/>
              <a:defRPr sz="1013"/>
            </a:lvl8pPr>
            <a:lvl9pPr marL="4114800" indent="0">
              <a:buNone/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698A63-6D25-E140-B9A3-859E3F1D495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B72B1D-A706-46DE-AE63-402C0052FDE8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811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5034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153"/>
            <a:ext cx="2844800" cy="3661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F12BA26-4F48-7944-9284-F2989996F9A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4/16/22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153"/>
            <a:ext cx="3860800" cy="3661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34655"/>
            <a:ext cx="2844800" cy="3661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9DE2D32-EBB3-479D-A20A-D25324940D10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80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950" u="sng" kern="1200">
          <a:solidFill>
            <a:srgbClr val="DE84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5pPr>
      <a:lvl6pPr marL="514350" algn="l" rtl="0" fontAlgn="base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6pPr>
      <a:lvl7pPr marL="1028700" algn="l" rtl="0" fontAlgn="base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7pPr>
      <a:lvl8pPr marL="1543050" algn="l" rtl="0" fontAlgn="base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8pPr>
      <a:lvl9pPr marL="2057400" algn="l" rtl="0" fontAlgn="base">
        <a:spcBef>
          <a:spcPct val="0"/>
        </a:spcBef>
        <a:spcAft>
          <a:spcPct val="0"/>
        </a:spcAft>
        <a:defRPr sz="4950" u="sng">
          <a:solidFill>
            <a:srgbClr val="DE8400"/>
          </a:solidFill>
          <a:latin typeface="Verdana" pitchFamily="34" charset="0"/>
        </a:defRPr>
      </a:lvl9pPr>
    </p:titleStyle>
    <p:bodyStyle>
      <a:lvl1pPr marL="385763" indent="-38576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35819" indent="-321469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3150" kern="1200">
          <a:solidFill>
            <a:schemeClr val="tx1"/>
          </a:solidFill>
          <a:latin typeface="+mn-lt"/>
          <a:ea typeface="+mn-ea"/>
          <a:cs typeface="+mn-cs"/>
        </a:defRPr>
      </a:lvl2pPr>
      <a:lvl3pPr marL="1285875" indent="-2571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225" indent="-2571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314575" indent="-2571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28925" indent="-257175" algn="l" defTabSz="10287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343275" indent="-257175" algn="l" defTabSz="10287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3857625" indent="-257175" algn="l" defTabSz="10287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371975" indent="-257175" algn="l" defTabSz="10287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717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0861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1148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hyperlink" Target="https://en.wiktionary.org/wiki/securability" TargetMode="External"/><Relationship Id="rId21" Type="http://schemas.openxmlformats.org/officeDocument/2006/relationships/hyperlink" Target="https://en.wiktionary.org/wiki/manageability" TargetMode="External"/><Relationship Id="rId42" Type="http://schemas.openxmlformats.org/officeDocument/2006/relationships/hyperlink" Target="https://en.wikipedia.org/wiki/Accessibility" TargetMode="External"/><Relationship Id="rId47" Type="http://schemas.openxmlformats.org/officeDocument/2006/relationships/hyperlink" Target="https://en.wikipedia.org/wiki/Auditability" TargetMode="External"/><Relationship Id="rId63" Type="http://schemas.openxmlformats.org/officeDocument/2006/relationships/hyperlink" Target="https://en.wikipedia.org/wiki/Operability" TargetMode="External"/><Relationship Id="rId68" Type="http://schemas.openxmlformats.org/officeDocument/2006/relationships/hyperlink" Target="https://en.wikipedia.org/wiki/Capability_(systems_engineering)" TargetMode="External"/><Relationship Id="rId16" Type="http://schemas.openxmlformats.org/officeDocument/2006/relationships/hyperlink" Target="https://en.wikipedia.org/wiki/Data_corruption" TargetMode="External"/><Relationship Id="rId11" Type="http://schemas.openxmlformats.org/officeDocument/2006/relationships/hyperlink" Target="https://en.wikipedia.org/wiki/Fault-tolerance" TargetMode="External"/><Relationship Id="rId32" Type="http://schemas.openxmlformats.org/officeDocument/2006/relationships/hyperlink" Target="https://en.wiktionary.org/wiki/tailorability" TargetMode="External"/><Relationship Id="rId37" Type="http://schemas.openxmlformats.org/officeDocument/2006/relationships/hyperlink" Target="https://en.wiktionary.org/wiki/ubiquity" TargetMode="External"/><Relationship Id="rId53" Type="http://schemas.openxmlformats.org/officeDocument/2006/relationships/hyperlink" Target="https://en.wikipedia.org/wiki/Correctness_(computer_science)" TargetMode="External"/><Relationship Id="rId58" Type="http://schemas.openxmlformats.org/officeDocument/2006/relationships/hyperlink" Target="https://en.wiktionary.org/wiki/demonstrability" TargetMode="External"/><Relationship Id="rId74" Type="http://schemas.openxmlformats.org/officeDocument/2006/relationships/hyperlink" Target="https://en.wikipedia.org/wiki/Repeatability" TargetMode="External"/><Relationship Id="rId79" Type="http://schemas.openxmlformats.org/officeDocument/2006/relationships/hyperlink" Target="https://en.wikipedia.org/wiki/Robustness_(computer_science)" TargetMode="External"/><Relationship Id="rId5" Type="http://schemas.openxmlformats.org/officeDocument/2006/relationships/hyperlink" Target="https://en.wikipedia.org/wiki/Durability_(database_systems)" TargetMode="External"/><Relationship Id="rId61" Type="http://schemas.openxmlformats.org/officeDocument/2006/relationships/hyperlink" Target="https://en.wiktionary.org/wiki/modifiability" TargetMode="External"/><Relationship Id="rId19" Type="http://schemas.openxmlformats.org/officeDocument/2006/relationships/hyperlink" Target="https://en.wikipedia.org/wiki/Learnability" TargetMode="External"/><Relationship Id="rId14" Type="http://schemas.openxmlformats.org/officeDocument/2006/relationships/hyperlink" Target="https://en.wiktionary.org/wiki/inspectability" TargetMode="External"/><Relationship Id="rId22" Type="http://schemas.openxmlformats.org/officeDocument/2006/relationships/hyperlink" Target="https://en.wikipedia.org/wiki/Scalability" TargetMode="External"/><Relationship Id="rId27" Type="http://schemas.openxmlformats.org/officeDocument/2006/relationships/hyperlink" Target="https://en.wikipedia.org/wiki/Simplicity" TargetMode="External"/><Relationship Id="rId30" Type="http://schemas.openxmlformats.org/officeDocument/2006/relationships/hyperlink" Target="https://en.wikipedia.org/wiki/Survivability" TargetMode="External"/><Relationship Id="rId35" Type="http://schemas.openxmlformats.org/officeDocument/2006/relationships/hyperlink" Target="https://en.wikipedia.org/wiki/Traceability" TargetMode="External"/><Relationship Id="rId43" Type="http://schemas.openxmlformats.org/officeDocument/2006/relationships/hyperlink" Target="https://en.wikipedia.org/wiki/Accuracy" TargetMode="External"/><Relationship Id="rId48" Type="http://schemas.openxmlformats.org/officeDocument/2006/relationships/hyperlink" Target="https://en.wikipedia.org/wiki/Autonomy" TargetMode="External"/><Relationship Id="rId56" Type="http://schemas.openxmlformats.org/officeDocument/2006/relationships/hyperlink" Target="https://en.wiktionary.org/wiki/degradability" TargetMode="External"/><Relationship Id="rId64" Type="http://schemas.openxmlformats.org/officeDocument/2006/relationships/hyperlink" Target="https://en.wikipedia.org/wiki/Orthogonality#Computer_science" TargetMode="External"/><Relationship Id="rId69" Type="http://schemas.openxmlformats.org/officeDocument/2006/relationships/hyperlink" Target="https://en.wiktionary.org/wiki/producibility" TargetMode="External"/><Relationship Id="rId77" Type="http://schemas.openxmlformats.org/officeDocument/2006/relationships/hyperlink" Target="https://en.wikipedia.org/wiki/Responsiveness" TargetMode="External"/><Relationship Id="rId8" Type="http://schemas.openxmlformats.org/officeDocument/2006/relationships/hyperlink" Target="https://en.wikipedia.org/wiki/Evolvability" TargetMode="External"/><Relationship Id="rId51" Type="http://schemas.openxmlformats.org/officeDocument/2006/relationships/hyperlink" Target="https://en.wikipedia.org/wiki/Composability" TargetMode="External"/><Relationship Id="rId72" Type="http://schemas.openxmlformats.org/officeDocument/2006/relationships/hyperlink" Target="https://en.wikipedia.org/wiki/Relevance" TargetMode="External"/><Relationship Id="rId80" Type="http://schemas.openxmlformats.org/officeDocument/2006/relationships/hyperlink" Target="https://en.wikipedia.org/wiki/Safety" TargetMode="External"/><Relationship Id="rId3" Type="http://schemas.openxmlformats.org/officeDocument/2006/relationships/hyperlink" Target="https://en.wikipedia.org/wiki/Discoverability" TargetMode="External"/><Relationship Id="rId12" Type="http://schemas.openxmlformats.org/officeDocument/2006/relationships/hyperlink" Target="https://en.wikipedia.org/wiki/Fidelity" TargetMode="External"/><Relationship Id="rId17" Type="http://schemas.openxmlformats.org/officeDocument/2006/relationships/hyperlink" Target="https://en.wikipedia.org/wiki/Interchangeable_parts" TargetMode="External"/><Relationship Id="rId25" Type="http://schemas.openxmlformats.org/officeDocument/2006/relationships/hyperlink" Target="https://en.wikipedia.org/wiki/Serviceability_(computer)" TargetMode="External"/><Relationship Id="rId33" Type="http://schemas.openxmlformats.org/officeDocument/2006/relationships/hyperlink" Target="https://en.wikipedia.org/wiki/Testability" TargetMode="External"/><Relationship Id="rId38" Type="http://schemas.openxmlformats.org/officeDocument/2006/relationships/hyperlink" Target="https://en.wikipedia.org/wiki/Understandability" TargetMode="External"/><Relationship Id="rId46" Type="http://schemas.openxmlformats.org/officeDocument/2006/relationships/hyperlink" Target="https://en.wikipedia.org/wiki/Agility" TargetMode="External"/><Relationship Id="rId59" Type="http://schemas.openxmlformats.org/officeDocument/2006/relationships/hyperlink" Target="https://en.wikipedia.org/wiki/Dependability" TargetMode="External"/><Relationship Id="rId67" Type="http://schemas.openxmlformats.org/officeDocument/2006/relationships/hyperlink" Target="https://en.wikipedia.org/wiki/Predictability" TargetMode="External"/><Relationship Id="rId20" Type="http://schemas.openxmlformats.org/officeDocument/2006/relationships/hyperlink" Target="https://en.wikipedia.org/wiki/Maintainability" TargetMode="External"/><Relationship Id="rId41" Type="http://schemas.openxmlformats.org/officeDocument/2006/relationships/hyperlink" Target="https://en.wikipedia.org/wiki/Usability" TargetMode="External"/><Relationship Id="rId54" Type="http://schemas.openxmlformats.org/officeDocument/2006/relationships/hyperlink" Target="https://en.wikipedia.org/wiki/Credibility" TargetMode="External"/><Relationship Id="rId62" Type="http://schemas.openxmlformats.org/officeDocument/2006/relationships/hyperlink" Target="https://en.wikipedia.org/wiki/Modularity_(programming)" TargetMode="External"/><Relationship Id="rId70" Type="http://schemas.openxmlformats.org/officeDocument/2006/relationships/hyperlink" Target="https://en.wiktionary.org/wiki/provability" TargetMode="External"/><Relationship Id="rId75" Type="http://schemas.openxmlformats.org/officeDocument/2006/relationships/hyperlink" Target="https://en.wikipedia.org/wiki/Reproducibil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Effectiveness" TargetMode="External"/><Relationship Id="rId15" Type="http://schemas.openxmlformats.org/officeDocument/2006/relationships/hyperlink" Target="https://en.wiktionary.org/wiki/installability" TargetMode="External"/><Relationship Id="rId23" Type="http://schemas.openxmlformats.org/officeDocument/2006/relationships/hyperlink" Target="https://en.wiktionary.org/wiki/Special:Search/seamless" TargetMode="External"/><Relationship Id="rId28" Type="http://schemas.openxmlformats.org/officeDocument/2006/relationships/hyperlink" Target="https://en.wikipedia.org/wiki/Stability_Model" TargetMode="External"/><Relationship Id="rId36" Type="http://schemas.openxmlformats.org/officeDocument/2006/relationships/hyperlink" Target="https://en.wikipedia.org/wiki/Transparency_(behavior)" TargetMode="External"/><Relationship Id="rId49" Type="http://schemas.openxmlformats.org/officeDocument/2006/relationships/hyperlink" Target="https://en.wikipedia.org/wiki/Availability" TargetMode="External"/><Relationship Id="rId57" Type="http://schemas.openxmlformats.org/officeDocument/2006/relationships/hyperlink" Target="https://en.wiktionary.org/wiki/determinable" TargetMode="External"/><Relationship Id="rId10" Type="http://schemas.openxmlformats.org/officeDocument/2006/relationships/hyperlink" Target="https://en.wikipedia.org/wiki/Failure_transparency" TargetMode="External"/><Relationship Id="rId31" Type="http://schemas.openxmlformats.org/officeDocument/2006/relationships/hyperlink" Target="https://en.wikipedia.org/wiki/Sustainability" TargetMode="External"/><Relationship Id="rId44" Type="http://schemas.openxmlformats.org/officeDocument/2006/relationships/hyperlink" Target="https://en.wikipedia.org/wiki/Adaptation_(computer_science)" TargetMode="External"/><Relationship Id="rId52" Type="http://schemas.openxmlformats.org/officeDocument/2006/relationships/hyperlink" Target="https://en.wiktionary.org/wiki/configurability" TargetMode="External"/><Relationship Id="rId60" Type="http://schemas.openxmlformats.org/officeDocument/2006/relationships/hyperlink" Target="https://en.wiktionary.org/wiki/mobility" TargetMode="External"/><Relationship Id="rId65" Type="http://schemas.openxmlformats.org/officeDocument/2006/relationships/hyperlink" Target="https://en.wikipedia.org/wiki/Software_portability" TargetMode="External"/><Relationship Id="rId73" Type="http://schemas.openxmlformats.org/officeDocument/2006/relationships/hyperlink" Target="https://en.wikipedia.org/wiki/Reliability_(computer_networking)" TargetMode="External"/><Relationship Id="rId78" Type="http://schemas.openxmlformats.org/officeDocument/2006/relationships/hyperlink" Target="https://en.wikipedia.org/wiki/Reusability" TargetMode="External"/><Relationship Id="rId81" Type="http://schemas.openxmlformats.org/officeDocument/2006/relationships/image" Target="../media/image6.png"/><Relationship Id="rId4" Type="http://schemas.openxmlformats.org/officeDocument/2006/relationships/hyperlink" Target="https://en.wiktionary.org/wiki/distributability" TargetMode="External"/><Relationship Id="rId9" Type="http://schemas.openxmlformats.org/officeDocument/2006/relationships/hyperlink" Target="https://en.wikipedia.org/wiki/Extensibility" TargetMode="External"/><Relationship Id="rId13" Type="http://schemas.openxmlformats.org/officeDocument/2006/relationships/hyperlink" Target="https://en.wikipedia.org/wiki/Flexibility_(engineering)" TargetMode="External"/><Relationship Id="rId18" Type="http://schemas.openxmlformats.org/officeDocument/2006/relationships/hyperlink" Target="https://en.wikipedia.org/wiki/Interoperability" TargetMode="External"/><Relationship Id="rId39" Type="http://schemas.openxmlformats.org/officeDocument/2006/relationships/hyperlink" Target="https://en.wiktionary.org/wiki/upgradability" TargetMode="External"/><Relationship Id="rId34" Type="http://schemas.openxmlformats.org/officeDocument/2006/relationships/hyperlink" Target="https://en.wikipedia.org/wiki/Timeliness" TargetMode="External"/><Relationship Id="rId50" Type="http://schemas.openxmlformats.org/officeDocument/2006/relationships/hyperlink" Target="https://en.wiktionary.org/wiki/compatibility" TargetMode="External"/><Relationship Id="rId55" Type="http://schemas.openxmlformats.org/officeDocument/2006/relationships/hyperlink" Target="https://en.wiktionary.org/wiki/customizability" TargetMode="External"/><Relationship Id="rId76" Type="http://schemas.openxmlformats.org/officeDocument/2006/relationships/hyperlink" Target="https://en.wikipedia.org/wiki/Resilience_(engineering_and_construction)" TargetMode="External"/><Relationship Id="rId7" Type="http://schemas.openxmlformats.org/officeDocument/2006/relationships/hyperlink" Target="https://en.wiktionary.org/wiki/efficiency" TargetMode="External"/><Relationship Id="rId71" Type="http://schemas.openxmlformats.org/officeDocument/2006/relationships/hyperlink" Target="https://en.wiktionary.org/wiki/recoverability" TargetMode="External"/><Relationship Id="rId2" Type="http://schemas.openxmlformats.org/officeDocument/2006/relationships/hyperlink" Target="https://en.wiktionary.org/wiki/deployability" TargetMode="External"/><Relationship Id="rId29" Type="http://schemas.openxmlformats.org/officeDocument/2006/relationships/hyperlink" Target="https://en.wikipedia.org/wiki/Standardization" TargetMode="External"/><Relationship Id="rId24" Type="http://schemas.openxmlformats.org/officeDocument/2006/relationships/hyperlink" Target="https://en.wikipedia.org/wiki/Self-sustainability" TargetMode="External"/><Relationship Id="rId40" Type="http://schemas.openxmlformats.org/officeDocument/2006/relationships/hyperlink" Target="https://en.wikipedia.org/wiki/Vulnerability" TargetMode="External"/><Relationship Id="rId45" Type="http://schemas.openxmlformats.org/officeDocument/2006/relationships/hyperlink" Target="https://en.wiktionary.org/wiki/affordability" TargetMode="External"/><Relationship Id="rId66" Type="http://schemas.openxmlformats.org/officeDocument/2006/relationships/hyperlink" Target="https://en.wikipedia.org/wiki/Precision_(computer_science)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4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181100" y="1075135"/>
            <a:ext cx="9886950" cy="3295133"/>
          </a:xfrm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38" tIns="28575" rIns="71438" bIns="28575" numCol="1" anchor="t" anchorCtr="0" compatLnSpc="1">
            <a:prstTxWarp prst="textNoShape">
              <a:avLst/>
            </a:prstTxWarp>
            <a:spAutoFit/>
          </a:bodyPr>
          <a:lstStyle/>
          <a:p>
            <a:pPr algn="ctr" eaLnBrk="1" hangingPunct="1">
              <a:defRPr/>
            </a:pPr>
            <a:r>
              <a:rPr lang="en-US" altLang="en-US" b="1" dirty="0"/>
              <a:t>SE 577</a:t>
            </a:r>
            <a:br>
              <a:rPr lang="en-US" altLang="en-US" b="1" dirty="0"/>
            </a:br>
            <a:r>
              <a:rPr lang="en-US" altLang="en-US" b="1" dirty="0"/>
              <a:t>Software Architecture</a:t>
            </a:r>
            <a:br>
              <a:rPr lang="en-US" altLang="en-US" sz="2025" b="1" dirty="0">
                <a:effectLst/>
              </a:rPr>
            </a:br>
            <a:br>
              <a:rPr lang="en-US" altLang="en-US" b="1" dirty="0"/>
            </a:br>
            <a:br>
              <a:rPr lang="en-US" altLang="en-US" b="1" dirty="0"/>
            </a:br>
            <a:r>
              <a:rPr lang="en-US" altLang="en-US" b="1" dirty="0">
                <a:solidFill>
                  <a:srgbClr val="0070C0"/>
                </a:solidFill>
              </a:rPr>
              <a:t>Architectural Styles</a:t>
            </a:r>
            <a:br>
              <a:rPr lang="en-US" altLang="en-US" b="1" dirty="0">
                <a:solidFill>
                  <a:srgbClr val="0070C0"/>
                </a:solidFill>
              </a:rPr>
            </a:br>
            <a:r>
              <a:rPr lang="en-US" altLang="en-US" sz="2700" dirty="0">
                <a:solidFill>
                  <a:srgbClr val="0070C0"/>
                </a:solidFill>
                <a:effectLst/>
              </a:rPr>
              <a:t> </a:t>
            </a:r>
            <a:endParaRPr lang="en-US" altLang="en-US" sz="2025" dirty="0">
              <a:solidFill>
                <a:srgbClr val="0070C0"/>
              </a:solidFill>
              <a:effectLst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DE2D32-EBB3-479D-A20A-D25324940D10}" type="slidenum">
              <a:rPr lang="en-US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10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200831" y="99689"/>
            <a:ext cx="9790338" cy="1143000"/>
          </a:xfrm>
        </p:spPr>
        <p:txBody>
          <a:bodyPr/>
          <a:lstStyle/>
          <a:p>
            <a:r>
              <a:rPr lang="en-US" dirty="0"/>
              <a:t>The structure of the source code should not be determined arbitrarily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F3892E-5449-4744-AC91-E7B3E7173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1" y="1482524"/>
            <a:ext cx="6412523" cy="49999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D8EB68-F092-7E4E-AAC8-D4739FFCFA79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sp>
        <p:nvSpPr>
          <p:cNvPr id="11" name="Text Box 21">
            <a:extLst>
              <a:ext uri="{FF2B5EF4-FFF2-40B4-BE49-F238E27FC236}">
                <a16:creationId xmlns:a16="http://schemas.microsoft.com/office/drawing/2014/main" id="{F651ABFD-EB06-AF4C-8CA5-C5E0E2F4C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1" y="3352800"/>
            <a:ext cx="3962400" cy="125572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Comic Sans MS" charset="0"/>
              </a:rPr>
              <a:t>What holds up the</a:t>
            </a:r>
            <a:br>
              <a:rPr lang="en-US" sz="2800" dirty="0">
                <a:solidFill>
                  <a:srgbClr val="FF0000"/>
                </a:solidFill>
                <a:latin typeface="Comic Sans MS" charset="0"/>
              </a:rPr>
            </a:br>
            <a:r>
              <a:rPr lang="en-US" sz="2800" dirty="0">
                <a:solidFill>
                  <a:srgbClr val="FF0000"/>
                </a:solidFill>
                <a:latin typeface="Comic Sans MS" charset="0"/>
              </a:rPr>
              <a:t>source code structure?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11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172936" y="116358"/>
            <a:ext cx="9711417" cy="1143000"/>
          </a:xfrm>
        </p:spPr>
        <p:txBody>
          <a:bodyPr/>
          <a:lstStyle/>
          <a:p>
            <a:r>
              <a:rPr lang="en-US" dirty="0"/>
              <a:t>Starting with understanding the structure of the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D8EB68-F092-7E4E-AAC8-D4739FFCFA79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4E206A-97C5-DC4D-9583-345EC7DDB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177"/>
          <a:stretch/>
        </p:blipFill>
        <p:spPr>
          <a:xfrm>
            <a:off x="2492084" y="2469266"/>
            <a:ext cx="5617249" cy="3855335"/>
          </a:xfrm>
          <a:prstGeom prst="rect">
            <a:avLst/>
          </a:prstGeom>
        </p:spPr>
      </p:pic>
      <p:sp>
        <p:nvSpPr>
          <p:cNvPr id="11" name="Text Box 21">
            <a:extLst>
              <a:ext uri="{FF2B5EF4-FFF2-40B4-BE49-F238E27FC236}">
                <a16:creationId xmlns:a16="http://schemas.microsoft.com/office/drawing/2014/main" id="{F651ABFD-EB06-AF4C-8CA5-C5E0E2F4C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1" y="1690735"/>
            <a:ext cx="7433841" cy="867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Comic Sans MS" charset="0"/>
              </a:rPr>
              <a:t>We can use architecture styles and patterns to structure the system</a:t>
            </a:r>
          </a:p>
        </p:txBody>
      </p:sp>
      <p:sp>
        <p:nvSpPr>
          <p:cNvPr id="8" name="Text Box 21">
            <a:extLst>
              <a:ext uri="{FF2B5EF4-FFF2-40B4-BE49-F238E27FC236}">
                <a16:creationId xmlns:a16="http://schemas.microsoft.com/office/drawing/2014/main" id="{6BDC340C-BD21-7348-9A3A-3379987800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4841" y="4396934"/>
            <a:ext cx="2743200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Comic Sans MS" charset="0"/>
              </a:rPr>
              <a:t>Needed quality attributes will also help dictate the system structure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2B209DD-42AA-164A-B502-75F1712E8B97}"/>
              </a:ext>
            </a:extLst>
          </p:cNvPr>
          <p:cNvCxnSpPr>
            <a:cxnSpLocks/>
          </p:cNvCxnSpPr>
          <p:nvPr/>
        </p:nvCxnSpPr>
        <p:spPr bwMode="auto">
          <a:xfrm flipH="1">
            <a:off x="7391401" y="5029200"/>
            <a:ext cx="717932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759272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12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Architecture Basics</a:t>
            </a:r>
          </a:p>
        </p:txBody>
      </p:sp>
      <p:sp>
        <p:nvSpPr>
          <p:cNvPr id="4956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792061" y="1371600"/>
            <a:ext cx="8607879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000" dirty="0"/>
              <a:t>When I introduced the vocabulary of architecture components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Terms used: Components, Connectors, Structures, and so on.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I like to think about architecture in terms of laying out the foundation for design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What </a:t>
            </a:r>
            <a:r>
              <a:rPr lang="en-US" sz="1800" b="1" dirty="0"/>
              <a:t>design decisions </a:t>
            </a:r>
            <a:r>
              <a:rPr lang="en-US" sz="1800" dirty="0"/>
              <a:t>do we need to make, and/or what </a:t>
            </a:r>
            <a:r>
              <a:rPr lang="en-US" sz="1800" b="1" dirty="0"/>
              <a:t>structures do we need to document </a:t>
            </a:r>
            <a:r>
              <a:rPr lang="en-US" sz="1800" dirty="0"/>
              <a:t>in order to realize all of the constraints imposed on the system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Constraints typically come from the non-functional requirements – time to market, budget, technology standards, skillsets, </a:t>
            </a:r>
            <a:r>
              <a:rPr lang="en-US" sz="1800" dirty="0" err="1"/>
              <a:t>etc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Good architecture makes important decisions early and defers less-important decisions to later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Do we really need to pick the database technology up front?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How much should the fact that the system is web-based influence the overall design, can we abstract this for now and specify it later?</a:t>
            </a:r>
          </a:p>
        </p:txBody>
      </p:sp>
    </p:spTree>
    <p:extLst>
      <p:ext uri="{BB962C8B-B14F-4D97-AF65-F5344CB8AC3E}">
        <p14:creationId xmlns:p14="http://schemas.microsoft.com/office/powerpoint/2010/main" val="245673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13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and Design Patterns</a:t>
            </a:r>
          </a:p>
        </p:txBody>
      </p:sp>
      <p:sp>
        <p:nvSpPr>
          <p:cNvPr id="4956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466851" y="1504950"/>
            <a:ext cx="8582025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Architecture Style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Defines the </a:t>
            </a:r>
            <a:r>
              <a:rPr lang="en-US" sz="2400" b="1" dirty="0"/>
              <a:t>vocabulary</a:t>
            </a:r>
            <a:r>
              <a:rPr lang="en-US" sz="2400" dirty="0"/>
              <a:t> of the components and connectors in a software architecture and the </a:t>
            </a:r>
            <a:r>
              <a:rPr lang="en-US" sz="2400" b="1" dirty="0"/>
              <a:t>constraints</a:t>
            </a:r>
            <a:r>
              <a:rPr lang="en-US" sz="2400" dirty="0"/>
              <a:t> on how they can be combined.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Example: Pipe and Filter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Architecture Patterns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Focus is on the organization of the overall system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An instance of an architecture style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Design Patterns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Focus is on the organization of a block of code</a:t>
            </a:r>
          </a:p>
        </p:txBody>
      </p:sp>
    </p:spTree>
    <p:extLst>
      <p:ext uri="{BB962C8B-B14F-4D97-AF65-F5344CB8AC3E}">
        <p14:creationId xmlns:p14="http://schemas.microsoft.com/office/powerpoint/2010/main" val="3562661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8CF279-776B-2942-B25A-D384D52A01EB}" type="slidenum">
              <a:rPr lang="en-US"/>
              <a:pPr/>
              <a:t>14</a:t>
            </a:fld>
            <a:endParaRPr lang="en-US"/>
          </a:p>
        </p:txBody>
      </p:sp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>
          <a:xfrm>
            <a:off x="1381125" y="201219"/>
            <a:ext cx="9258300" cy="698948"/>
          </a:xfrm>
        </p:spPr>
        <p:txBody>
          <a:bodyPr/>
          <a:lstStyle/>
          <a:p>
            <a:r>
              <a:rPr lang="en-US" dirty="0"/>
              <a:t>Software Architecture Landscape</a:t>
            </a:r>
          </a:p>
        </p:txBody>
      </p:sp>
      <p:pic>
        <p:nvPicPr>
          <p:cNvPr id="1026" name="Picture 2" descr="Domain knowledge versus scope in showing the relationship between styles and patterns. Beware! The boundaries between the concepts are not precise.">
            <a:extLst>
              <a:ext uri="{FF2B5EF4-FFF2-40B4-BE49-F238E27FC236}">
                <a16:creationId xmlns:a16="http://schemas.microsoft.com/office/drawing/2014/main" id="{47D08B9F-CCA9-AE49-A677-D9E266D15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794" y="973983"/>
            <a:ext cx="5701377" cy="567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1E1615-B6BF-F0B6-C582-A459FF04631F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6524625" y="1496602"/>
            <a:ext cx="465363" cy="159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A64A7A0-81C8-C7D8-D2C5-1F68BE558EAF}"/>
              </a:ext>
            </a:extLst>
          </p:cNvPr>
          <p:cNvSpPr/>
          <p:nvPr/>
        </p:nvSpPr>
        <p:spPr>
          <a:xfrm>
            <a:off x="6377667" y="4061725"/>
            <a:ext cx="4898572" cy="1619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75" b="0" i="1" dirty="0">
                <a:solidFill>
                  <a:srgbClr val="3D3B49"/>
                </a:solidFill>
                <a:latin typeface="Noto serif" panose="020F0502020204030204" pitchFamily="34" charset="0"/>
              </a:rPr>
              <a:t>An architectural style is a named collection of architectural design decisions that (1) are applicable in a given development context, (2) constrain architectural design decisions that are specific to a particular system within that context, and (3) elicit beneficial qualities in each resulting system.</a:t>
            </a:r>
            <a:endParaRPr lang="en-US" sz="1575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351F5D-1F01-079B-902D-1EA120B1F6FE}"/>
              </a:ext>
            </a:extLst>
          </p:cNvPr>
          <p:cNvSpPr/>
          <p:nvPr/>
        </p:nvSpPr>
        <p:spPr>
          <a:xfrm>
            <a:off x="6320531" y="2527557"/>
            <a:ext cx="4694439" cy="1401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75" b="0" i="1" dirty="0">
                <a:solidFill>
                  <a:srgbClr val="3D3B49"/>
                </a:solidFill>
                <a:latin typeface="Noto serif" panose="02020600060500020200" pitchFamily="18" charset="0"/>
              </a:rPr>
              <a:t>An architectural pattern is a named collection of architectural design decisions that are applicable to a recurring design problem, parameterized to account for different software development contexts in which that problem appears.</a:t>
            </a:r>
            <a:endParaRPr lang="en-US" sz="1575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72D9EC-8D42-F21C-1D01-DB7CCFB67D12}"/>
              </a:ext>
            </a:extLst>
          </p:cNvPr>
          <p:cNvCxnSpPr>
            <a:cxnSpLocks/>
          </p:cNvCxnSpPr>
          <p:nvPr/>
        </p:nvCxnSpPr>
        <p:spPr>
          <a:xfrm flipH="1" flipV="1">
            <a:off x="4859111" y="2483402"/>
            <a:ext cx="1461419" cy="863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AB5C3E-F7D4-7CB5-FF6A-CF7E29F85112}"/>
              </a:ext>
            </a:extLst>
          </p:cNvPr>
          <p:cNvCxnSpPr>
            <a:cxnSpLocks/>
          </p:cNvCxnSpPr>
          <p:nvPr/>
        </p:nvCxnSpPr>
        <p:spPr>
          <a:xfrm flipH="1" flipV="1">
            <a:off x="4859111" y="3912322"/>
            <a:ext cx="1518557" cy="692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2A8846A-E6AC-71C2-0842-7D165A2BE044}"/>
              </a:ext>
            </a:extLst>
          </p:cNvPr>
          <p:cNvSpPr/>
          <p:nvPr/>
        </p:nvSpPr>
        <p:spPr>
          <a:xfrm>
            <a:off x="6989988" y="955134"/>
            <a:ext cx="4103219" cy="1401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75" b="0" i="1" dirty="0">
                <a:solidFill>
                  <a:srgbClr val="3D3B49"/>
                </a:solidFill>
                <a:latin typeface="Noto serif" panose="02020600060500020200" pitchFamily="18" charset="0"/>
              </a:rPr>
              <a:t>Also known as a reference architecture, is the set of principal design decisions that are simultaneously applicable to multiple related systems, typically within an application domain, with explicitly defined points of variation </a:t>
            </a:r>
            <a:endParaRPr lang="en-US" sz="1575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348B70-1EAC-7083-EE93-07CB7D700DBD}"/>
              </a:ext>
            </a:extLst>
          </p:cNvPr>
          <p:cNvSpPr/>
          <p:nvPr/>
        </p:nvSpPr>
        <p:spPr>
          <a:xfrm>
            <a:off x="6466455" y="5862541"/>
            <a:ext cx="5143500" cy="40479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sz="1125" dirty="0"/>
              <a:t>R.N. Taylor, N. </a:t>
            </a:r>
            <a:r>
              <a:rPr lang="en-US" sz="1125" dirty="0" err="1"/>
              <a:t>Medvidovic</a:t>
            </a:r>
            <a:r>
              <a:rPr lang="en-US" sz="1125" dirty="0"/>
              <a:t>, and E.M. </a:t>
            </a:r>
            <a:r>
              <a:rPr lang="en-US" sz="1125" dirty="0" err="1"/>
              <a:t>Dashofy</a:t>
            </a:r>
            <a:r>
              <a:rPr lang="en-US" sz="1125" dirty="0"/>
              <a:t>. </a:t>
            </a:r>
            <a:r>
              <a:rPr lang="en-US" sz="1125" i="1" dirty="0"/>
              <a:t>Software Architecture: Foundations, Theory and Practice</a:t>
            </a:r>
            <a:r>
              <a:rPr lang="en-US" sz="1125" dirty="0"/>
              <a:t>, Wiley.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DD70A9-0628-9F50-B413-F1338110ACB7}"/>
              </a:ext>
            </a:extLst>
          </p:cNvPr>
          <p:cNvSpPr/>
          <p:nvPr/>
        </p:nvSpPr>
        <p:spPr>
          <a:xfrm>
            <a:off x="3524250" y="2675117"/>
            <a:ext cx="5143500" cy="3430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2690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15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Remember every system has an architecture – Our first architecture pattern</a:t>
            </a:r>
          </a:p>
        </p:txBody>
      </p:sp>
      <p:pic>
        <p:nvPicPr>
          <p:cNvPr id="2050" name="Picture 2" descr="Complete graph - Wikipedia">
            <a:extLst>
              <a:ext uri="{FF2B5EF4-FFF2-40B4-BE49-F238E27FC236}">
                <a16:creationId xmlns:a16="http://schemas.microsoft.com/office/drawing/2014/main" id="{20E95D6C-EAEA-48B4-D926-C7B464E9F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662" y="1224762"/>
            <a:ext cx="4980214" cy="4880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0B86E1F-7003-61E2-9352-51C0E416058F}"/>
              </a:ext>
            </a:extLst>
          </p:cNvPr>
          <p:cNvSpPr/>
          <p:nvPr/>
        </p:nvSpPr>
        <p:spPr>
          <a:xfrm>
            <a:off x="6530082" y="1612908"/>
            <a:ext cx="4403257" cy="3333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  <a:t>Lets call this the “ball of mud” architecture pattern – it meets the definition</a:t>
            </a:r>
            <a:b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</a:br>
            <a:b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</a:br>
            <a: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  <a:t>Constraints of this pattern – every component is allowed to directly talk to every other component – in other words – there are no constraints</a:t>
            </a:r>
            <a:b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</a:br>
            <a:b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</a:br>
            <a:r>
              <a:rPr lang="en-US" b="0" i="1" dirty="0">
                <a:solidFill>
                  <a:srgbClr val="3D3B49"/>
                </a:solidFill>
                <a:latin typeface="Noto serif" panose="02020600060500020200" pitchFamily="18" charset="0"/>
              </a:rPr>
              <a:t>Thus, introducing a new component, allows for an additional n-1 connections where n is the total number of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215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16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Another Architecture Pattern – this one a little more realistic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B86E1F-7003-61E2-9352-51C0E416058F}"/>
              </a:ext>
            </a:extLst>
          </p:cNvPr>
          <p:cNvSpPr/>
          <p:nvPr/>
        </p:nvSpPr>
        <p:spPr>
          <a:xfrm>
            <a:off x="1466849" y="3429000"/>
            <a:ext cx="924605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latin typeface="+mn-lt"/>
              </a:rPr>
              <a:t>The Pipe-and-Filter is a classic architecture pattern – its actually the basis for some of the goodness in functional programming and other design patterns such as the builder pattern</a:t>
            </a:r>
          </a:p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Components are the filters – all inputs are provided by pipes, all transformations are done by filters.</a:t>
            </a:r>
            <a:br>
              <a:rPr lang="en-US" b="0" dirty="0">
                <a:latin typeface="+mn-lt"/>
              </a:rPr>
            </a:br>
            <a:br>
              <a:rPr lang="en-US" b="0" dirty="0">
                <a:latin typeface="+mn-lt"/>
              </a:rPr>
            </a:br>
            <a:r>
              <a:rPr lang="en-US" b="0" dirty="0">
                <a:latin typeface="+mn-lt"/>
              </a:rPr>
              <a:t>Filters are stateless, all transformations are based on pipe inputs</a:t>
            </a:r>
          </a:p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The filters can ingest inputs and produce outputs atomically or via streaming </a:t>
            </a:r>
          </a:p>
        </p:txBody>
      </p:sp>
      <p:pic>
        <p:nvPicPr>
          <p:cNvPr id="6146" name="Picture 2" descr="Pipe-And-Filter">
            <a:extLst>
              <a:ext uri="{FF2B5EF4-FFF2-40B4-BE49-F238E27FC236}">
                <a16:creationId xmlns:a16="http://schemas.microsoft.com/office/drawing/2014/main" id="{9D5211F8-8287-327E-8F44-2FAD95403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686" y="1214253"/>
            <a:ext cx="591502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036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17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Another Architecture Pattern – this one a little more realistic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B86E1F-7003-61E2-9352-51C0E416058F}"/>
              </a:ext>
            </a:extLst>
          </p:cNvPr>
          <p:cNvSpPr/>
          <p:nvPr/>
        </p:nvSpPr>
        <p:spPr>
          <a:xfrm>
            <a:off x="1466849" y="3980090"/>
            <a:ext cx="9246053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latin typeface="+mn-lt"/>
              </a:rPr>
              <a:t>The Pipe-and-Filter is also powerful because there can be special filters that split data and other filters that coordinate merging of data</a:t>
            </a:r>
          </a:p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This enables large scale and concurrency</a:t>
            </a:r>
          </a:p>
        </p:txBody>
      </p:sp>
      <p:pic>
        <p:nvPicPr>
          <p:cNvPr id="8194" name="Picture 2" descr="Pipes and Filters pattern - Azure Architecture Center | Microsoft Docs">
            <a:extLst>
              <a:ext uri="{FF2B5EF4-FFF2-40B4-BE49-F238E27FC236}">
                <a16:creationId xmlns:a16="http://schemas.microsoft.com/office/drawing/2014/main" id="{34E3DC23-4A13-C849-0F6D-C618BAA19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49" y="1370698"/>
            <a:ext cx="9331778" cy="2261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622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18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Pipe and Filter is very useful in the real world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B86E1F-7003-61E2-9352-51C0E416058F}"/>
              </a:ext>
            </a:extLst>
          </p:cNvPr>
          <p:cNvSpPr/>
          <p:nvPr/>
        </p:nvSpPr>
        <p:spPr>
          <a:xfrm>
            <a:off x="7724776" y="2241096"/>
            <a:ext cx="2988127" cy="1588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latin typeface="+mn-lt"/>
              </a:rPr>
              <a:t>This is the seminal paper by google on MapReduce – basically an at scale implementation of pipe-and-filter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7E5BB-302B-EE9B-6332-0CFDA86CA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880" y="1065057"/>
            <a:ext cx="5802791" cy="5474153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855770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19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Pipe-and-Filter used as at scale data pipelines </a:t>
            </a:r>
          </a:p>
        </p:txBody>
      </p:sp>
      <p:pic>
        <p:nvPicPr>
          <p:cNvPr id="10242" name="Picture 2" descr="The art of joining in Spark. Practical tips to speedup joins in… | by  Andrea Ialenti | Towards Data Science">
            <a:extLst>
              <a:ext uri="{FF2B5EF4-FFF2-40B4-BE49-F238E27FC236}">
                <a16:creationId xmlns:a16="http://schemas.microsoft.com/office/drawing/2014/main" id="{5639B33A-276C-BD4F-AD7C-04641054A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562" y="1433422"/>
            <a:ext cx="440769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What is MapReduce in Hadoop? Architecture | Example">
            <a:extLst>
              <a:ext uri="{FF2B5EF4-FFF2-40B4-BE49-F238E27FC236}">
                <a16:creationId xmlns:a16="http://schemas.microsoft.com/office/drawing/2014/main" id="{F92B6755-EAC5-C2E9-3D63-8441D242E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482" y="1335763"/>
            <a:ext cx="4449553" cy="318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adoop Logo&quot; iPad Case &amp; Skin by kabillo | Redbubble">
            <a:extLst>
              <a:ext uri="{FF2B5EF4-FFF2-40B4-BE49-F238E27FC236}">
                <a16:creationId xmlns:a16="http://schemas.microsoft.com/office/drawing/2014/main" id="{183F8F3B-CC88-8422-E01B-E2163945D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430" y="4760416"/>
            <a:ext cx="1450181" cy="1778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>
            <a:extLst>
              <a:ext uri="{FF2B5EF4-FFF2-40B4-BE49-F238E27FC236}">
                <a16:creationId xmlns:a16="http://schemas.microsoft.com/office/drawing/2014/main" id="{096A2874-1151-5E52-77E6-61D9D4C9B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432" y="5011733"/>
            <a:ext cx="2225269" cy="115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578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Material from several sources including:</a:t>
            </a:r>
          </a:p>
          <a:p>
            <a:pPr lvl="1"/>
            <a:r>
              <a:rPr lang="en-US" dirty="0"/>
              <a:t>D. </a:t>
            </a:r>
            <a:r>
              <a:rPr lang="en-US" dirty="0" err="1"/>
              <a:t>Garlan</a:t>
            </a:r>
            <a:r>
              <a:rPr lang="en-US" dirty="0"/>
              <a:t> and M. Shaw, “An Introduction to Software Architecture”, CMU-CS-94-166</a:t>
            </a:r>
          </a:p>
          <a:p>
            <a:pPr lvl="1"/>
            <a:r>
              <a:rPr lang="en-US" dirty="0"/>
              <a:t>R.N. Taylor, N. </a:t>
            </a:r>
            <a:r>
              <a:rPr lang="en-US" dirty="0" err="1"/>
              <a:t>Medvidovic</a:t>
            </a:r>
            <a:r>
              <a:rPr lang="en-US" dirty="0"/>
              <a:t>, and E.M. </a:t>
            </a:r>
            <a:r>
              <a:rPr lang="en-US" dirty="0" err="1"/>
              <a:t>Dashofy</a:t>
            </a:r>
            <a:r>
              <a:rPr lang="en-US" dirty="0"/>
              <a:t>. </a:t>
            </a:r>
            <a:r>
              <a:rPr lang="en-US" i="1" dirty="0"/>
              <a:t>Software Architecture: Foundations, Theory and Practice</a:t>
            </a:r>
            <a:r>
              <a:rPr lang="en-US" dirty="0"/>
              <a:t>, Wiley.</a:t>
            </a:r>
          </a:p>
          <a:p>
            <a:pPr lvl="1"/>
            <a:r>
              <a:rPr lang="en-US" dirty="0" err="1"/>
              <a:t>Farshidi</a:t>
            </a:r>
            <a:r>
              <a:rPr lang="en-US" dirty="0"/>
              <a:t>, Jansen, and van der Wolf. Capturing software architecture knowledge for pattern-driven design. Journal of Systems and Software, 2020</a:t>
            </a:r>
          </a:p>
          <a:p>
            <a:pPr lvl="1"/>
            <a:r>
              <a:rPr lang="en-US" dirty="0" err="1"/>
              <a:t>Erder</a:t>
            </a:r>
            <a:r>
              <a:rPr lang="en-US" dirty="0"/>
              <a:t>, </a:t>
            </a:r>
            <a:r>
              <a:rPr lang="en-US" dirty="0" err="1"/>
              <a:t>Pureur</a:t>
            </a:r>
            <a:r>
              <a:rPr lang="en-US" dirty="0"/>
              <a:t>, and Woods.  Continuous Architecture in Practice</a:t>
            </a:r>
          </a:p>
          <a:p>
            <a:pPr lvl="1"/>
            <a:r>
              <a:rPr lang="en-US" dirty="0"/>
              <a:t>Richards and Ford. Fundamentals of Software Architecture</a:t>
            </a:r>
          </a:p>
          <a:p>
            <a:pPr lvl="1"/>
            <a:r>
              <a:rPr lang="en-US" dirty="0" err="1"/>
              <a:t>Carvantes</a:t>
            </a:r>
            <a:r>
              <a:rPr lang="en-US" dirty="0"/>
              <a:t> and </a:t>
            </a:r>
            <a:r>
              <a:rPr lang="en-US" dirty="0" err="1"/>
              <a:t>Kazman</a:t>
            </a:r>
            <a:r>
              <a:rPr lang="en-US" dirty="0"/>
              <a:t>. Designing Software </a:t>
            </a:r>
            <a:r>
              <a:rPr lang="en-US" dirty="0" err="1"/>
              <a:t>Arhitectures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DE2D32-EBB3-479D-A20A-D25324940D10}" type="slidenum">
              <a:rPr lang="en-US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621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20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062718" y="201554"/>
            <a:ext cx="10054317" cy="698948"/>
          </a:xfrm>
        </p:spPr>
        <p:txBody>
          <a:bodyPr/>
          <a:lstStyle/>
          <a:p>
            <a:r>
              <a:rPr lang="en-US" sz="3150" dirty="0"/>
              <a:t>Pipe-and-Filter – Functional Programming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96F7BF-F095-FD8E-9175-E8F38FBE2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836" y="1320517"/>
            <a:ext cx="6620079" cy="53018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8CC3C3-8652-7CFD-C6FD-F88EB97BA13C}"/>
              </a:ext>
            </a:extLst>
          </p:cNvPr>
          <p:cNvSpPr/>
          <p:nvPr/>
        </p:nvSpPr>
        <p:spPr>
          <a:xfrm>
            <a:off x="1883230" y="934595"/>
            <a:ext cx="8927646" cy="343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Demo at: https://</a:t>
            </a:r>
            <a:r>
              <a:rPr lang="en-US" dirty="0" err="1"/>
              <a:t>www.learnrxjs.io</a:t>
            </a:r>
            <a:r>
              <a:rPr lang="en-US" dirty="0"/>
              <a:t>/learn-</a:t>
            </a:r>
            <a:r>
              <a:rPr lang="en-US" dirty="0" err="1"/>
              <a:t>rxjs</a:t>
            </a:r>
            <a:r>
              <a:rPr lang="en-US" dirty="0"/>
              <a:t>/recipes/type-ahead</a:t>
            </a:r>
          </a:p>
        </p:txBody>
      </p:sp>
    </p:spTree>
    <p:extLst>
      <p:ext uri="{BB962C8B-B14F-4D97-AF65-F5344CB8AC3E}">
        <p14:creationId xmlns:p14="http://schemas.microsoft.com/office/powerpoint/2010/main" val="1501464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21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an architecture pattern – MVC (Model/View/Controller)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B86E1F-7003-61E2-9352-51C0E416058F}"/>
              </a:ext>
            </a:extLst>
          </p:cNvPr>
          <p:cNvSpPr/>
          <p:nvPr/>
        </p:nvSpPr>
        <p:spPr>
          <a:xfrm>
            <a:off x="1687286" y="1306432"/>
            <a:ext cx="8156120" cy="964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75" b="0" dirty="0">
                <a:solidFill>
                  <a:srgbClr val="3D3B49"/>
                </a:solidFill>
                <a:latin typeface="+mn-lt"/>
              </a:rPr>
              <a:t>MVC is a more realistic example of an architecture style</a:t>
            </a:r>
          </a:p>
          <a:p>
            <a:pPr marL="321469" indent="-321469">
              <a:buFont typeface="Arial" panose="020B0604020202020204" pitchFamily="34" charset="0"/>
              <a:buChar char="•"/>
            </a:pPr>
            <a:r>
              <a:rPr lang="en-US" sz="1575" b="0" dirty="0">
                <a:solidFill>
                  <a:srgbClr val="3D3B49"/>
                </a:solidFill>
                <a:latin typeface="+mn-lt"/>
              </a:rPr>
              <a:t>View is passive, reacts to changes – updates data based on model events, updates presentation based on controller reacting to user behavior</a:t>
            </a:r>
          </a:p>
          <a:p>
            <a:pPr marL="321469" indent="-321469">
              <a:buFont typeface="Arial" panose="020B0604020202020204" pitchFamily="34" charset="0"/>
              <a:buChar char="•"/>
            </a:pPr>
            <a:r>
              <a:rPr lang="en-US" sz="1575" b="0" dirty="0">
                <a:solidFill>
                  <a:srgbClr val="3D3B49"/>
                </a:solidFill>
                <a:latin typeface="+mn-lt"/>
              </a:rPr>
              <a:t>Application state fully managed by model</a:t>
            </a:r>
            <a:endParaRPr lang="en-US" sz="1575" dirty="0">
              <a:latin typeface="+mn-lt"/>
            </a:endParaRPr>
          </a:p>
        </p:txBody>
      </p:sp>
      <p:pic>
        <p:nvPicPr>
          <p:cNvPr id="4100" name="Picture 4" descr="Graphical representation of the MVC architectural style | Download  Scientific Diagram">
            <a:extLst>
              <a:ext uri="{FF2B5EF4-FFF2-40B4-BE49-F238E27FC236}">
                <a16:creationId xmlns:a16="http://schemas.microsoft.com/office/drawing/2014/main" id="{0C295D7D-9C52-F560-AD9E-3E5F3B95C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692" y="2430732"/>
            <a:ext cx="7837714" cy="4316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30221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8CF279-776B-2942-B25A-D384D52A01EB}" type="slidenum">
              <a:rPr lang="en-US"/>
              <a:pPr/>
              <a:t>22</a:t>
            </a:fld>
            <a:endParaRPr lang="en-US"/>
          </a:p>
        </p:txBody>
      </p:sp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Sidebar – Architecture Style versus Architecture Pattern?</a:t>
            </a:r>
          </a:p>
        </p:txBody>
      </p:sp>
      <p:sp>
        <p:nvSpPr>
          <p:cNvPr id="47206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133600" y="1464129"/>
            <a:ext cx="8229600" cy="114470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2800" dirty="0"/>
              <a:t>If you study classic references for software architecture you will see that architecture styles and patterns are considered different things…</a:t>
            </a:r>
            <a:br>
              <a:rPr lang="en-US" sz="2800" u="sng" dirty="0"/>
            </a:br>
            <a:br>
              <a:rPr lang="en-US" sz="2800" u="sng" dirty="0"/>
            </a:br>
            <a:endParaRPr lang="en-US" sz="2400" i="1" dirty="0">
              <a:solidFill>
                <a:srgbClr val="7030A0"/>
              </a:solidFill>
            </a:endParaRPr>
          </a:p>
        </p:txBody>
      </p:sp>
      <p:sp>
        <p:nvSpPr>
          <p:cNvPr id="8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5B2BE33F-F996-C548-BB73-8D1FFBC176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3319127"/>
            <a:ext cx="8229600" cy="114470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110000"/>
              <a:buFont typeface="Wingdings" charset="0"/>
              <a:buBlip>
                <a:blip r:embed="rId2"/>
              </a:buBlip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charset="0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5000"/>
              <a:buFont typeface="Wingdings" charset="0"/>
              <a:buChar char="w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800" b="0" kern="0" dirty="0"/>
              <a:t>While we can form a general understanding of their differences based on abstraction (e.g., pipe/filter vs MVC)…</a:t>
            </a:r>
            <a:br>
              <a:rPr lang="en-US" sz="2800" b="0" u="sng" kern="0" dirty="0"/>
            </a:br>
            <a:br>
              <a:rPr lang="en-US" sz="2800" b="0" u="sng" kern="0" dirty="0"/>
            </a:br>
            <a:endParaRPr lang="en-US" sz="2400" b="0" i="1" kern="0" dirty="0">
              <a:solidFill>
                <a:srgbClr val="7030A0"/>
              </a:solidFill>
            </a:endParaRPr>
          </a:p>
        </p:txBody>
      </p:sp>
      <p:sp>
        <p:nvSpPr>
          <p:cNvPr id="9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8FDE0B1A-367A-F842-B5A9-0E30D49BB0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039412"/>
            <a:ext cx="8229600" cy="114470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110000"/>
              <a:buFont typeface="Wingdings" charset="0"/>
              <a:buBlip>
                <a:blip r:embed="rId2"/>
              </a:buBlip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charset="0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5000"/>
              <a:buFont typeface="Wingdings" charset="0"/>
              <a:buChar char="w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800" b="0" kern="0" dirty="0"/>
              <a:t>In practice, they can generally be used interchangeably – Ill generally just call them architecture styles</a:t>
            </a:r>
            <a:br>
              <a:rPr lang="en-US" sz="2800" b="0" u="sng" kern="0" dirty="0"/>
            </a:br>
            <a:br>
              <a:rPr lang="en-US" sz="2800" b="0" u="sng" kern="0" dirty="0"/>
            </a:br>
            <a:endParaRPr lang="en-US" sz="2400" b="0" i="1" kern="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545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23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Styles</a:t>
            </a:r>
          </a:p>
        </p:txBody>
      </p:sp>
      <p:sp>
        <p:nvSpPr>
          <p:cNvPr id="4956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368880" y="1371600"/>
            <a:ext cx="9116785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Architecture Styles </a:t>
            </a:r>
            <a:r>
              <a:rPr lang="en-US" sz="2800" b="1" dirty="0"/>
              <a:t>Define</a:t>
            </a:r>
            <a:r>
              <a:rPr lang="en-US" sz="2800" dirty="0"/>
              <a:t> and </a:t>
            </a:r>
            <a:r>
              <a:rPr lang="en-US" sz="2800" b="1" dirty="0"/>
              <a:t>Constrain</a:t>
            </a:r>
            <a:r>
              <a:rPr lang="en-US" sz="2800" dirty="0"/>
              <a:t> the: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 </a:t>
            </a:r>
            <a:r>
              <a:rPr lang="en-US" sz="2400" b="1" dirty="0"/>
              <a:t>components</a:t>
            </a:r>
            <a:r>
              <a:rPr lang="en-US" sz="2400" dirty="0"/>
              <a:t> of the solution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What are the major computational units of the solution</a:t>
            </a:r>
          </a:p>
          <a:p>
            <a:pPr lvl="2">
              <a:lnSpc>
                <a:spcPct val="90000"/>
              </a:lnSpc>
            </a:pPr>
            <a:r>
              <a:rPr lang="en-US" sz="2000" dirty="0" err="1"/>
              <a:t>Eg</a:t>
            </a:r>
            <a:r>
              <a:rPr lang="en-US" sz="2000" dirty="0"/>
              <a:t>., Security, Data Access, Protocol Handling, …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 </a:t>
            </a:r>
            <a:r>
              <a:rPr lang="en-US" sz="2400" b="1" dirty="0"/>
              <a:t>connectors</a:t>
            </a:r>
            <a:r>
              <a:rPr lang="en-US" sz="2400" dirty="0"/>
              <a:t> of the solution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How are the interactions between the components realized</a:t>
            </a:r>
          </a:p>
          <a:p>
            <a:pPr lvl="2">
              <a:lnSpc>
                <a:spcPct val="90000"/>
              </a:lnSpc>
            </a:pPr>
            <a:r>
              <a:rPr lang="en-US" sz="2000" dirty="0" err="1"/>
              <a:t>Eg</a:t>
            </a:r>
            <a:r>
              <a:rPr lang="en-US" sz="2000" dirty="0"/>
              <a:t>., procedure calls, network calls, events, broadcasts, …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 </a:t>
            </a:r>
            <a:r>
              <a:rPr lang="en-US" sz="2400" b="1" dirty="0"/>
              <a:t>properties</a:t>
            </a:r>
            <a:r>
              <a:rPr lang="en-US" sz="2400" dirty="0"/>
              <a:t> of the solution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What are the quality attributes and non-functional requirements</a:t>
            </a:r>
          </a:p>
          <a:p>
            <a:pPr lvl="2">
              <a:lnSpc>
                <a:spcPct val="90000"/>
              </a:lnSpc>
            </a:pPr>
            <a:r>
              <a:rPr lang="en-US" sz="2000" dirty="0" err="1"/>
              <a:t>Eg</a:t>
            </a:r>
            <a:r>
              <a:rPr lang="en-US" sz="2000" dirty="0"/>
              <a:t>., pre/post conditions, availability specifications, interface semantics, …</a:t>
            </a:r>
          </a:p>
        </p:txBody>
      </p:sp>
    </p:spTree>
    <p:extLst>
      <p:ext uri="{BB962C8B-B14F-4D97-AF65-F5344CB8AC3E}">
        <p14:creationId xmlns:p14="http://schemas.microsoft.com/office/powerpoint/2010/main" val="4053758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24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1" y="116358"/>
            <a:ext cx="8534400" cy="1143000"/>
          </a:xfrm>
        </p:spPr>
        <p:txBody>
          <a:bodyPr/>
          <a:lstStyle/>
          <a:p>
            <a:r>
              <a:rPr lang="en-US" sz="2800" dirty="0"/>
              <a:t>Architecture decisions and design principles also influence the system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F3892E-5449-4744-AC91-E7B3E7173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40"/>
          <a:stretch/>
        </p:blipFill>
        <p:spPr>
          <a:xfrm>
            <a:off x="2845778" y="2209801"/>
            <a:ext cx="6412523" cy="41929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D8EB68-F092-7E4E-AAC8-D4739FFCFA79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sp>
        <p:nvSpPr>
          <p:cNvPr id="8" name="Text Box 21">
            <a:extLst>
              <a:ext uri="{FF2B5EF4-FFF2-40B4-BE49-F238E27FC236}">
                <a16:creationId xmlns:a16="http://schemas.microsoft.com/office/drawing/2014/main" id="{82C196AF-EDA4-F142-AD66-420642FD50D7}"/>
              </a:ext>
            </a:extLst>
          </p:cNvPr>
          <p:cNvSpPr txBox="1">
            <a:spLocks noChangeArrowheads="1"/>
          </p:cNvSpPr>
          <p:nvPr/>
        </p:nvSpPr>
        <p:spPr bwMode="auto">
          <a:xfrm rot="5400000">
            <a:off x="8176736" y="3523512"/>
            <a:ext cx="2743200" cy="1338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mic Sans MS" charset="0"/>
              </a:rPr>
              <a:t>Things that make</a:t>
            </a:r>
            <a:br>
              <a:rPr lang="en-US" dirty="0">
                <a:solidFill>
                  <a:srgbClr val="0070C0"/>
                </a:solidFill>
                <a:latin typeface="Comic Sans MS" charset="0"/>
              </a:rPr>
            </a:br>
            <a:r>
              <a:rPr lang="en-US" dirty="0">
                <a:solidFill>
                  <a:srgbClr val="0070C0"/>
                </a:solidFill>
                <a:latin typeface="Comic Sans MS" charset="0"/>
              </a:rPr>
              <a:t>the </a:t>
            </a:r>
            <a:r>
              <a:rPr lang="en-US" u="sng" dirty="0">
                <a:solidFill>
                  <a:srgbClr val="FF0000"/>
                </a:solidFill>
                <a:latin typeface="Comic Sans MS" charset="0"/>
              </a:rPr>
              <a:t>code</a:t>
            </a:r>
            <a:r>
              <a:rPr lang="en-US" dirty="0">
                <a:solidFill>
                  <a:srgbClr val="0070C0"/>
                </a:solidFill>
                <a:latin typeface="Comic Sans MS" charset="0"/>
              </a:rPr>
              <a:t> performant, scalable, modular, maintainable, testable, and so on</a:t>
            </a:r>
          </a:p>
        </p:txBody>
      </p:sp>
      <p:sp>
        <p:nvSpPr>
          <p:cNvPr id="12" name="Text Box 21">
            <a:extLst>
              <a:ext uri="{FF2B5EF4-FFF2-40B4-BE49-F238E27FC236}">
                <a16:creationId xmlns:a16="http://schemas.microsoft.com/office/drawing/2014/main" id="{527DED59-B405-4041-B912-364B80091C7A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1043466" y="3599712"/>
            <a:ext cx="3048000" cy="1338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mic Sans MS" charset="0"/>
              </a:rPr>
              <a:t>Things that make</a:t>
            </a:r>
            <a:br>
              <a:rPr lang="en-US" dirty="0">
                <a:solidFill>
                  <a:srgbClr val="0070C0"/>
                </a:solidFill>
                <a:latin typeface="Comic Sans MS" charset="0"/>
              </a:rPr>
            </a:br>
            <a:r>
              <a:rPr lang="en-US" dirty="0">
                <a:solidFill>
                  <a:srgbClr val="0070C0"/>
                </a:solidFill>
                <a:latin typeface="Comic Sans MS" charset="0"/>
              </a:rPr>
              <a:t>the </a:t>
            </a:r>
            <a:r>
              <a:rPr lang="en-US" u="sng" dirty="0">
                <a:solidFill>
                  <a:srgbClr val="FF0000"/>
                </a:solidFill>
                <a:latin typeface="Comic Sans MS" charset="0"/>
              </a:rPr>
              <a:t>solution</a:t>
            </a:r>
            <a:r>
              <a:rPr lang="en-US" dirty="0">
                <a:solidFill>
                  <a:srgbClr val="0070C0"/>
                </a:solidFill>
                <a:latin typeface="Comic Sans MS" charset="0"/>
              </a:rPr>
              <a:t> performant, scalable, modular, maintainable, testable, and so 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67941E-4396-D24E-8789-AE47055E4C7E}"/>
              </a:ext>
            </a:extLst>
          </p:cNvPr>
          <p:cNvSpPr/>
          <p:nvPr/>
        </p:nvSpPr>
        <p:spPr bwMode="auto">
          <a:xfrm>
            <a:off x="1828800" y="2745126"/>
            <a:ext cx="1752600" cy="3048000"/>
          </a:xfrm>
          <a:prstGeom prst="rect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E005B1-AE33-C44B-ABF1-B10C8B83AE1B}"/>
              </a:ext>
            </a:extLst>
          </p:cNvPr>
          <p:cNvSpPr/>
          <p:nvPr/>
        </p:nvSpPr>
        <p:spPr bwMode="auto">
          <a:xfrm>
            <a:off x="8382001" y="2745126"/>
            <a:ext cx="1981200" cy="3048000"/>
          </a:xfrm>
          <a:prstGeom prst="rect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F7D117-D590-B942-AC3E-1A37031E725B}"/>
              </a:ext>
            </a:extLst>
          </p:cNvPr>
          <p:cNvSpPr/>
          <p:nvPr/>
        </p:nvSpPr>
        <p:spPr bwMode="auto">
          <a:xfrm>
            <a:off x="3246181" y="3088027"/>
            <a:ext cx="349688" cy="2436474"/>
          </a:xfrm>
          <a:prstGeom prst="rect">
            <a:avLst/>
          </a:prstGeom>
          <a:solidFill>
            <a:srgbClr val="FFC000">
              <a:alpha val="39000"/>
            </a:srgbClr>
          </a:solidFill>
          <a:ln w="508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70CEFB-4B17-5344-9A91-CDEB888846DE}"/>
              </a:ext>
            </a:extLst>
          </p:cNvPr>
          <p:cNvSpPr/>
          <p:nvPr/>
        </p:nvSpPr>
        <p:spPr bwMode="auto">
          <a:xfrm>
            <a:off x="8420992" y="2974690"/>
            <a:ext cx="349688" cy="2436474"/>
          </a:xfrm>
          <a:prstGeom prst="rect">
            <a:avLst/>
          </a:prstGeom>
          <a:solidFill>
            <a:srgbClr val="FFC000">
              <a:alpha val="39000"/>
            </a:srgbClr>
          </a:solidFill>
          <a:ln w="508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4874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25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/>
              <a:t>Architecture principal 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544CB4-779D-1846-B6BE-BCEA822063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34" t="16667" r="3496" b="7777"/>
          <a:stretch/>
        </p:blipFill>
        <p:spPr>
          <a:xfrm>
            <a:off x="1981201" y="1859902"/>
            <a:ext cx="6324600" cy="4388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471DDB-2E14-9C44-B115-E1DCDC7DC2BE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sp>
        <p:nvSpPr>
          <p:cNvPr id="7" name="Text Box 21">
            <a:extLst>
              <a:ext uri="{FF2B5EF4-FFF2-40B4-BE49-F238E27FC236}">
                <a16:creationId xmlns:a16="http://schemas.microsoft.com/office/drawing/2014/main" id="{6687A165-7E37-0F47-AF30-6249DB74A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5801" y="4011025"/>
            <a:ext cx="2328441" cy="1837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Comic Sans MS" charset="0"/>
              </a:rPr>
              <a:t>Reduces coupling by only allowing components to communicate to adjacent layers or within the same layer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BA696D9-7A18-1C49-973C-EA04E2A3A14B}"/>
              </a:ext>
            </a:extLst>
          </p:cNvPr>
          <p:cNvCxnSpPr>
            <a:cxnSpLocks/>
          </p:cNvCxnSpPr>
          <p:nvPr/>
        </p:nvCxnSpPr>
        <p:spPr bwMode="auto">
          <a:xfrm flipH="1">
            <a:off x="7435468" y="5334000"/>
            <a:ext cx="717932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005471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26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952501" y="304800"/>
            <a:ext cx="9797142" cy="1143000"/>
          </a:xfrm>
        </p:spPr>
        <p:txBody>
          <a:bodyPr anchor="t" anchorCtr="0"/>
          <a:lstStyle/>
          <a:p>
            <a:r>
              <a:rPr lang="en-US" dirty="0"/>
              <a:t>Another architecture principal example…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4DB009-C620-FB4C-919A-CA9F6B5B0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83"/>
          <a:stretch/>
        </p:blipFill>
        <p:spPr>
          <a:xfrm>
            <a:off x="1752601" y="1638196"/>
            <a:ext cx="6893101" cy="4762604"/>
          </a:xfrm>
          <a:prstGeom prst="rect">
            <a:avLst/>
          </a:prstGeom>
        </p:spPr>
      </p:pic>
      <p:sp>
        <p:nvSpPr>
          <p:cNvPr id="6" name="Text Box 21">
            <a:extLst>
              <a:ext uri="{FF2B5EF4-FFF2-40B4-BE49-F238E27FC236}">
                <a16:creationId xmlns:a16="http://schemas.microsoft.com/office/drawing/2014/main" id="{6079F8D8-46C3-BE47-BA81-AC3AC49658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8107" y="4867872"/>
            <a:ext cx="2328441" cy="840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Comic Sans MS" charset="0"/>
              </a:rPr>
              <a:t>Implies reuse emphasis will be in the services layer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AD9AE9-170C-8343-828C-30AD85FD9FAA}"/>
              </a:ext>
            </a:extLst>
          </p:cNvPr>
          <p:cNvCxnSpPr>
            <a:cxnSpLocks/>
          </p:cNvCxnSpPr>
          <p:nvPr/>
        </p:nvCxnSpPr>
        <p:spPr bwMode="auto">
          <a:xfrm flipH="1">
            <a:off x="7435468" y="5334000"/>
            <a:ext cx="717932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314CE3-4930-6842-8A40-028D06F9ECF5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3695842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27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270908" y="219348"/>
            <a:ext cx="9221560" cy="1143000"/>
          </a:xfrm>
        </p:spPr>
        <p:txBody>
          <a:bodyPr/>
          <a:lstStyle/>
          <a:p>
            <a:r>
              <a:rPr lang="en-US" dirty="0"/>
              <a:t>Design principles can impact many platform and technology aspects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CE48E2-15FB-AF4D-BB4A-85BF97E63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46"/>
          <a:stretch/>
        </p:blipFill>
        <p:spPr>
          <a:xfrm>
            <a:off x="1676400" y="1819547"/>
            <a:ext cx="6692900" cy="4454897"/>
          </a:xfrm>
          <a:prstGeom prst="rect">
            <a:avLst/>
          </a:prstGeom>
        </p:spPr>
      </p:pic>
      <p:sp>
        <p:nvSpPr>
          <p:cNvPr id="6" name="Text Box 21">
            <a:extLst>
              <a:ext uri="{FF2B5EF4-FFF2-40B4-BE49-F238E27FC236}">
                <a16:creationId xmlns:a16="http://schemas.microsoft.com/office/drawing/2014/main" id="{6601DF3E-F858-CC4D-B6E5-BD87739916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0879" y="3962400"/>
            <a:ext cx="2328441" cy="208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Comic Sans MS" charset="0"/>
              </a:rPr>
              <a:t>A design decision that has been shown to have good performance characteristics…</a:t>
            </a:r>
          </a:p>
          <a:p>
            <a:pPr algn="ctr"/>
            <a:r>
              <a:rPr lang="en-US" dirty="0">
                <a:solidFill>
                  <a:srgbClr val="FF0000"/>
                </a:solidFill>
                <a:latin typeface="Comic Sans MS" charset="0"/>
              </a:rPr>
              <a:t>Tradeoff is introduction of complexity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75BDA8-0D57-BC49-BE57-5F4FE72FAC95}"/>
              </a:ext>
            </a:extLst>
          </p:cNvPr>
          <p:cNvCxnSpPr>
            <a:cxnSpLocks/>
          </p:cNvCxnSpPr>
          <p:nvPr/>
        </p:nvCxnSpPr>
        <p:spPr bwMode="auto">
          <a:xfrm flipH="1">
            <a:off x="7435468" y="5334000"/>
            <a:ext cx="717932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88D352-6FD8-0E4B-97FC-70E40D235194}"/>
              </a:ext>
            </a:extLst>
          </p:cNvPr>
          <p:cNvSpPr txBox="1"/>
          <p:nvPr/>
        </p:nvSpPr>
        <p:spPr>
          <a:xfrm>
            <a:off x="2158015" y="136713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713467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0490FE5-4DDB-7D48-8A29-F95219359E5E}" type="slidenum">
              <a:rPr lang="en-US"/>
              <a:pPr/>
              <a:t>28</a:t>
            </a:fld>
            <a:endParaRPr lang="en-US"/>
          </a:p>
        </p:txBody>
      </p:sp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Architecture</a:t>
            </a:r>
          </a:p>
        </p:txBody>
      </p:sp>
      <p:sp>
        <p:nvSpPr>
          <p:cNvPr id="49561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98174" y="1193412"/>
            <a:ext cx="11595651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The previous definitions presented focus on the vocabulary of architecture components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Terms used: Components, Connectors, Structures, and so on.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 like to think about architecture in terms of laying out the foundation for design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What </a:t>
            </a:r>
            <a:r>
              <a:rPr lang="en-US" sz="2000" b="1" dirty="0"/>
              <a:t>design decisions </a:t>
            </a:r>
            <a:r>
              <a:rPr lang="en-US" sz="2000" dirty="0"/>
              <a:t>do we need to make, and/or what </a:t>
            </a:r>
            <a:r>
              <a:rPr lang="en-US" sz="2000" b="1" dirty="0"/>
              <a:t>structures do we need to document </a:t>
            </a:r>
            <a:r>
              <a:rPr lang="en-US" sz="2000" dirty="0"/>
              <a:t>in order to realize all of the constraints imposed on the system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Constraints typically come from the non-functional requirements – time to market, budget, technology standards, skillsets, </a:t>
            </a:r>
            <a:r>
              <a:rPr lang="en-US" sz="2000" dirty="0" err="1"/>
              <a:t>etc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Good architecture makes important decisions early and defers less-important decisions to later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Do we really need to pick the database technology up front?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How much should the fact that the system is web-based influence the overall design, can we abstract this for now and specify it later?</a:t>
            </a:r>
          </a:p>
        </p:txBody>
      </p:sp>
    </p:spTree>
    <p:extLst>
      <p:ext uri="{BB962C8B-B14F-4D97-AF65-F5344CB8AC3E}">
        <p14:creationId xmlns:p14="http://schemas.microsoft.com/office/powerpoint/2010/main" val="18912403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29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Layered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504057-9A56-3642-8D65-AE4BF3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066800"/>
            <a:ext cx="7085186" cy="47261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ABED3A-7D5C-9849-8B8B-1BF56407BF9C}"/>
              </a:ext>
            </a:extLst>
          </p:cNvPr>
          <p:cNvSpPr txBox="1"/>
          <p:nvPr/>
        </p:nvSpPr>
        <p:spPr>
          <a:xfrm>
            <a:off x="2590800" y="5943605"/>
            <a:ext cx="6629400" cy="536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Basic Principle is that you can only interact in one direction with an adjacent layer</a:t>
            </a:r>
          </a:p>
        </p:txBody>
      </p:sp>
    </p:spTree>
    <p:extLst>
      <p:ext uri="{BB962C8B-B14F-4D97-AF65-F5344CB8AC3E}">
        <p14:creationId xmlns:p14="http://schemas.microsoft.com/office/powerpoint/2010/main" val="821229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8CF279-776B-2942-B25A-D384D52A01EB}" type="slidenum">
              <a:rPr lang="en-US"/>
              <a:pPr/>
              <a:t>3</a:t>
            </a:fld>
            <a:endParaRPr lang="en-US"/>
          </a:p>
        </p:txBody>
      </p:sp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Architecture - Ingredients</a:t>
            </a:r>
          </a:p>
        </p:txBody>
      </p:sp>
      <p:sp>
        <p:nvSpPr>
          <p:cNvPr id="47206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286000" y="1293697"/>
            <a:ext cx="8229600" cy="4343400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2800" dirty="0"/>
              <a:t>Most definitions of software architecture generally talk about</a:t>
            </a:r>
            <a:br>
              <a:rPr lang="en-US" sz="2800" u="sng" dirty="0"/>
            </a:br>
            <a:br>
              <a:rPr lang="en-US" sz="2800" u="sng" dirty="0"/>
            </a:br>
            <a:endParaRPr lang="en-US" sz="2400" i="1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A81440-C9E4-5B4A-ADC8-C74F0BF9DA96}"/>
              </a:ext>
            </a:extLst>
          </p:cNvPr>
          <p:cNvSpPr txBox="1"/>
          <p:nvPr/>
        </p:nvSpPr>
        <p:spPr>
          <a:xfrm>
            <a:off x="2062519" y="5637097"/>
            <a:ext cx="845884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030A0"/>
                </a:solidFill>
                <a:latin typeface="+mn-lt"/>
              </a:rPr>
              <a:t>Think about it, not all ways to connect architecture components together are equally good. </a:t>
            </a:r>
          </a:p>
        </p:txBody>
      </p:sp>
      <p:sp>
        <p:nvSpPr>
          <p:cNvPr id="7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D76AADF8-715B-1649-9200-CDF37ED2A8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823" y="2286002"/>
            <a:ext cx="7772400" cy="164264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110000"/>
              <a:buFont typeface="Wingdings" charset="0"/>
              <a:buBlip>
                <a:blip r:embed="rId2"/>
              </a:buBlip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charset="0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5000"/>
              <a:buFont typeface="Wingdings" charset="0"/>
              <a:buChar char="w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0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800" b="0" kern="0" dirty="0"/>
              <a:t>What are the important “architectural” components</a:t>
            </a:r>
          </a:p>
          <a:p>
            <a:pPr>
              <a:lnSpc>
                <a:spcPct val="90000"/>
              </a:lnSpc>
            </a:pPr>
            <a:r>
              <a:rPr lang="en-US" sz="2800" b="0" kern="0" dirty="0"/>
              <a:t>What are the connectors between the architectural components</a:t>
            </a:r>
          </a:p>
          <a:p>
            <a:pPr>
              <a:lnSpc>
                <a:spcPct val="90000"/>
              </a:lnSpc>
            </a:pPr>
            <a:r>
              <a:rPr lang="en-US" sz="2800" b="0" kern="0" dirty="0"/>
              <a:t>What patterns, constraints, or decisions govern the restrictions on connecting the architectural components.</a:t>
            </a:r>
            <a:endParaRPr lang="en-US" sz="2400" b="0" kern="0" dirty="0"/>
          </a:p>
        </p:txBody>
      </p:sp>
    </p:spTree>
    <p:extLst>
      <p:ext uri="{BB962C8B-B14F-4D97-AF65-F5344CB8AC3E}">
        <p14:creationId xmlns:p14="http://schemas.microsoft.com/office/powerpoint/2010/main" val="1861383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30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Layered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236E34-B5CF-594A-B392-152885F75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1" y="843505"/>
            <a:ext cx="5943600" cy="48756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411AFB-3563-2445-95AE-CCE1E142189A}"/>
              </a:ext>
            </a:extLst>
          </p:cNvPr>
          <p:cNvSpPr txBox="1"/>
          <p:nvPr/>
        </p:nvSpPr>
        <p:spPr>
          <a:xfrm>
            <a:off x="2590800" y="5943606"/>
            <a:ext cx="66294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Sometimes Layers are Open To Bypassing</a:t>
            </a:r>
          </a:p>
        </p:txBody>
      </p:sp>
    </p:spTree>
    <p:extLst>
      <p:ext uri="{BB962C8B-B14F-4D97-AF65-F5344CB8AC3E}">
        <p14:creationId xmlns:p14="http://schemas.microsoft.com/office/powerpoint/2010/main" val="11313431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31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Pipe and Filter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3D3FD5-665F-254B-B3AB-F33EA0AAF855}"/>
              </a:ext>
            </a:extLst>
          </p:cNvPr>
          <p:cNvSpPr txBox="1"/>
          <p:nvPr/>
        </p:nvSpPr>
        <p:spPr>
          <a:xfrm>
            <a:off x="2045825" y="1032302"/>
            <a:ext cx="8610600" cy="592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pipe &amp; filter architecture style is used to wire together processing components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0E77C2-E882-1845-BF80-6694EAA040C8}"/>
              </a:ext>
            </a:extLst>
          </p:cNvPr>
          <p:cNvSpPr/>
          <p:nvPr/>
        </p:nvSpPr>
        <p:spPr bwMode="auto">
          <a:xfrm>
            <a:off x="3124200" y="2133600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Producer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808B-33BA-2D46-8BBF-3C1B65E2A5FF}"/>
              </a:ext>
            </a:extLst>
          </p:cNvPr>
          <p:cNvCxnSpPr>
            <a:stCxn id="3" idx="3"/>
          </p:cNvCxnSpPr>
          <p:nvPr/>
        </p:nvCxnSpPr>
        <p:spPr bwMode="auto">
          <a:xfrm>
            <a:off x="5105400" y="24003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1882F66-D964-5A4A-8A1D-A8E6814FFC90}"/>
              </a:ext>
            </a:extLst>
          </p:cNvPr>
          <p:cNvSpPr/>
          <p:nvPr/>
        </p:nvSpPr>
        <p:spPr bwMode="auto">
          <a:xfrm>
            <a:off x="3124200" y="2858578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Transformer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B81357-B32A-7849-B2B3-6ED82975BD4A}"/>
              </a:ext>
            </a:extLst>
          </p:cNvPr>
          <p:cNvCxnSpPr>
            <a:stCxn id="9" idx="3"/>
          </p:cNvCxnSpPr>
          <p:nvPr/>
        </p:nvCxnSpPr>
        <p:spPr bwMode="auto">
          <a:xfrm>
            <a:off x="5105400" y="3125278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C23AD2-EE72-6741-BBA7-445CD84F59D8}"/>
              </a:ext>
            </a:extLst>
          </p:cNvPr>
          <p:cNvCxnSpPr/>
          <p:nvPr/>
        </p:nvCxnSpPr>
        <p:spPr bwMode="auto">
          <a:xfrm>
            <a:off x="2362200" y="31242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C014E0-DEB6-2E46-83AF-C6FDA6062E5E}"/>
              </a:ext>
            </a:extLst>
          </p:cNvPr>
          <p:cNvSpPr/>
          <p:nvPr/>
        </p:nvSpPr>
        <p:spPr bwMode="auto">
          <a:xfrm>
            <a:off x="3124200" y="3581400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Observer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6ABB868-13A1-3A4B-A78D-DB3DC324E799}"/>
              </a:ext>
            </a:extLst>
          </p:cNvPr>
          <p:cNvCxnSpPr>
            <a:stCxn id="12" idx="3"/>
          </p:cNvCxnSpPr>
          <p:nvPr/>
        </p:nvCxnSpPr>
        <p:spPr bwMode="auto">
          <a:xfrm>
            <a:off x="5105400" y="38481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ysDot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C46CFC-2CBE-164F-A414-1FCE24D38706}"/>
              </a:ext>
            </a:extLst>
          </p:cNvPr>
          <p:cNvCxnSpPr/>
          <p:nvPr/>
        </p:nvCxnSpPr>
        <p:spPr bwMode="auto">
          <a:xfrm>
            <a:off x="2362200" y="3847022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4441E88-70EA-8B48-968C-7E42F2E5C026}"/>
              </a:ext>
            </a:extLst>
          </p:cNvPr>
          <p:cNvSpPr/>
          <p:nvPr/>
        </p:nvSpPr>
        <p:spPr bwMode="auto">
          <a:xfrm>
            <a:off x="3124200" y="4304222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Splitter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6DC12C-4638-BE4E-BFBA-94BB87572B45}"/>
              </a:ext>
            </a:extLst>
          </p:cNvPr>
          <p:cNvCxnSpPr/>
          <p:nvPr/>
        </p:nvCxnSpPr>
        <p:spPr bwMode="auto">
          <a:xfrm>
            <a:off x="2362200" y="4569844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55DF832-AAE4-F54F-A572-B3733CCDB7BA}"/>
              </a:ext>
            </a:extLst>
          </p:cNvPr>
          <p:cNvSpPr/>
          <p:nvPr/>
        </p:nvSpPr>
        <p:spPr bwMode="auto">
          <a:xfrm>
            <a:off x="3124200" y="5027044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Merger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A64FE8C-D5C6-2147-92BC-32913A6C8734}"/>
              </a:ext>
            </a:extLst>
          </p:cNvPr>
          <p:cNvCxnSpPr>
            <a:stCxn id="18" idx="3"/>
          </p:cNvCxnSpPr>
          <p:nvPr/>
        </p:nvCxnSpPr>
        <p:spPr bwMode="auto">
          <a:xfrm>
            <a:off x="5105400" y="5293744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B9C980A-3130-6B4C-B5D5-9860B70FDDF8}"/>
              </a:ext>
            </a:extLst>
          </p:cNvPr>
          <p:cNvSpPr/>
          <p:nvPr/>
        </p:nvSpPr>
        <p:spPr bwMode="auto">
          <a:xfrm>
            <a:off x="3124200" y="5749866"/>
            <a:ext cx="1981200" cy="533400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Consumer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57BE759-846A-D648-9B3E-8D301415068A}"/>
              </a:ext>
            </a:extLst>
          </p:cNvPr>
          <p:cNvCxnSpPr/>
          <p:nvPr/>
        </p:nvCxnSpPr>
        <p:spPr bwMode="auto">
          <a:xfrm>
            <a:off x="2362200" y="6015488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6755B7A-85EE-3845-8C53-FD3C9CEA4DE9}"/>
              </a:ext>
            </a:extLst>
          </p:cNvPr>
          <p:cNvCxnSpPr/>
          <p:nvPr/>
        </p:nvCxnSpPr>
        <p:spPr bwMode="auto">
          <a:xfrm>
            <a:off x="2362200" y="51054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01C9539-CFB0-0D47-BD71-829F2625E650}"/>
              </a:ext>
            </a:extLst>
          </p:cNvPr>
          <p:cNvCxnSpPr/>
          <p:nvPr/>
        </p:nvCxnSpPr>
        <p:spPr bwMode="auto">
          <a:xfrm>
            <a:off x="2362200" y="52578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5127581-4CB3-F546-BDC7-C2F30A537CC4}"/>
              </a:ext>
            </a:extLst>
          </p:cNvPr>
          <p:cNvCxnSpPr/>
          <p:nvPr/>
        </p:nvCxnSpPr>
        <p:spPr bwMode="auto">
          <a:xfrm>
            <a:off x="2362200" y="54102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83A1293-77EB-2E45-9A84-5FC556DFD131}"/>
              </a:ext>
            </a:extLst>
          </p:cNvPr>
          <p:cNvCxnSpPr/>
          <p:nvPr/>
        </p:nvCxnSpPr>
        <p:spPr bwMode="auto">
          <a:xfrm>
            <a:off x="5105400" y="44196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5C4470-DE00-4C4E-9E11-55755E4B71CC}"/>
              </a:ext>
            </a:extLst>
          </p:cNvPr>
          <p:cNvCxnSpPr/>
          <p:nvPr/>
        </p:nvCxnSpPr>
        <p:spPr bwMode="auto">
          <a:xfrm>
            <a:off x="5105400" y="45720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CDA039-8273-7D47-8405-AAA1E4F3BDFB}"/>
              </a:ext>
            </a:extLst>
          </p:cNvPr>
          <p:cNvCxnSpPr/>
          <p:nvPr/>
        </p:nvCxnSpPr>
        <p:spPr bwMode="auto">
          <a:xfrm>
            <a:off x="5105400" y="4724400"/>
            <a:ext cx="762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D7F0E18-FFEC-F345-8AA8-D056BF014918}"/>
              </a:ext>
            </a:extLst>
          </p:cNvPr>
          <p:cNvSpPr txBox="1"/>
          <p:nvPr/>
        </p:nvSpPr>
        <p:spPr>
          <a:xfrm>
            <a:off x="6019800" y="2209801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Starting component, initiates activity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4BD6649-187F-8949-A667-F3353B02494D}"/>
              </a:ext>
            </a:extLst>
          </p:cNvPr>
          <p:cNvSpPr txBox="1"/>
          <p:nvPr/>
        </p:nvSpPr>
        <p:spPr>
          <a:xfrm>
            <a:off x="6019800" y="2993747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Input, Processing, Output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7EA2E3-9130-F64A-9783-2DD1CEBA90D8}"/>
              </a:ext>
            </a:extLst>
          </p:cNvPr>
          <p:cNvSpPr txBox="1"/>
          <p:nvPr/>
        </p:nvSpPr>
        <p:spPr>
          <a:xfrm>
            <a:off x="6009190" y="3677746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Input, Discard, Pass-through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FF1B0D-55BB-0A4F-9ECE-58BCCA1634F3}"/>
              </a:ext>
            </a:extLst>
          </p:cNvPr>
          <p:cNvSpPr txBox="1"/>
          <p:nvPr/>
        </p:nvSpPr>
        <p:spPr>
          <a:xfrm>
            <a:off x="6009190" y="4400568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Input, Optional Processing, Multiple Outputs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7BF88D-2A6F-7845-8D9E-AA2D68FA938C}"/>
              </a:ext>
            </a:extLst>
          </p:cNvPr>
          <p:cNvSpPr txBox="1"/>
          <p:nvPr/>
        </p:nvSpPr>
        <p:spPr>
          <a:xfrm>
            <a:off x="6039091" y="5123390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Collect Multiple Inputs, Process, Output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35FF0B1-9612-CC4C-A428-AE740736EE4F}"/>
              </a:ext>
            </a:extLst>
          </p:cNvPr>
          <p:cNvSpPr txBox="1"/>
          <p:nvPr/>
        </p:nvSpPr>
        <p:spPr>
          <a:xfrm>
            <a:off x="6009190" y="5913731"/>
            <a:ext cx="4495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Ending component, stop here</a:t>
            </a:r>
          </a:p>
        </p:txBody>
      </p:sp>
    </p:spTree>
    <p:extLst>
      <p:ext uri="{BB962C8B-B14F-4D97-AF65-F5344CB8AC3E}">
        <p14:creationId xmlns:p14="http://schemas.microsoft.com/office/powerpoint/2010/main" val="110127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32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Pipe and Filter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3D3FD5-665F-254B-B3AB-F33EA0AAF855}"/>
              </a:ext>
            </a:extLst>
          </p:cNvPr>
          <p:cNvSpPr txBox="1"/>
          <p:nvPr/>
        </p:nvSpPr>
        <p:spPr>
          <a:xfrm>
            <a:off x="2045825" y="1032302"/>
            <a:ext cx="8610600" cy="592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pipe &amp; filter architecture style is used to wire together processing components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808B-33BA-2D46-8BBF-3C1B65E2A5FF}"/>
              </a:ext>
            </a:extLst>
          </p:cNvPr>
          <p:cNvCxnSpPr>
            <a:cxnSpLocks/>
            <a:stCxn id="50" idx="3"/>
            <a:endCxn id="51" idx="1"/>
          </p:cNvCxnSpPr>
          <p:nvPr/>
        </p:nvCxnSpPr>
        <p:spPr bwMode="auto">
          <a:xfrm>
            <a:off x="3198473" y="4058101"/>
            <a:ext cx="367979" cy="360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25AE45B8-C812-7E48-AD8F-89BE44913C5D}"/>
              </a:ext>
            </a:extLst>
          </p:cNvPr>
          <p:cNvSpPr/>
          <p:nvPr/>
        </p:nvSpPr>
        <p:spPr bwMode="auto">
          <a:xfrm>
            <a:off x="2105630" y="3753300"/>
            <a:ext cx="10928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Java</a:t>
            </a:r>
            <a:br>
              <a:rPr lang="en-US" dirty="0"/>
            </a:br>
            <a:r>
              <a:rPr lang="en-US" dirty="0"/>
              <a:t>Object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32491A6F-60CE-844E-92E4-35256A66AD45}"/>
              </a:ext>
            </a:extLst>
          </p:cNvPr>
          <p:cNvSpPr/>
          <p:nvPr/>
        </p:nvSpPr>
        <p:spPr bwMode="auto">
          <a:xfrm>
            <a:off x="3566452" y="3756903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Java</a:t>
            </a:r>
            <a:br>
              <a:rPr lang="en-US" dirty="0"/>
            </a:br>
            <a:r>
              <a:rPr lang="en-US" dirty="0"/>
              <a:t>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C43079D-9EB5-0B4E-A0EC-9672CB9ECAC3}"/>
              </a:ext>
            </a:extLst>
          </p:cNvPr>
          <p:cNvCxnSpPr>
            <a:cxnSpLocks/>
          </p:cNvCxnSpPr>
          <p:nvPr/>
        </p:nvCxnSpPr>
        <p:spPr bwMode="auto">
          <a:xfrm>
            <a:off x="4163030" y="5661903"/>
            <a:ext cx="0" cy="38099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BB9DCC8-EBEA-2D44-8DAE-7910F0FF1E92}"/>
              </a:ext>
            </a:extLst>
          </p:cNvPr>
          <p:cNvSpPr/>
          <p:nvPr/>
        </p:nvSpPr>
        <p:spPr bwMode="auto">
          <a:xfrm>
            <a:off x="2105629" y="4571500"/>
            <a:ext cx="1092844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Node</a:t>
            </a:r>
            <a:br>
              <a:rPr lang="en-US" dirty="0"/>
            </a:br>
            <a:r>
              <a:rPr lang="en-US" dirty="0"/>
              <a:t>Object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5AF4994-EF41-4E47-BD67-4E155D195199}"/>
              </a:ext>
            </a:extLst>
          </p:cNvPr>
          <p:cNvSpPr/>
          <p:nvPr/>
        </p:nvSpPr>
        <p:spPr bwMode="auto">
          <a:xfrm>
            <a:off x="2105629" y="5433301"/>
            <a:ext cx="1072107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b="0" dirty="0" err="1">
                <a:latin typeface="Tahoma" charset="0"/>
                <a:ea typeface="ＭＳ Ｐゴシック" charset="0"/>
              </a:rPr>
              <a:t>GoLang</a:t>
            </a:r>
            <a:br>
              <a:rPr lang="en-US" b="0" dirty="0">
                <a:latin typeface="Tahoma" charset="0"/>
                <a:ea typeface="ＭＳ Ｐゴシック" charset="0"/>
              </a:rPr>
            </a:br>
            <a:r>
              <a:rPr lang="en-US" b="0" dirty="0">
                <a:latin typeface="Tahoma" charset="0"/>
                <a:ea typeface="ＭＳ Ｐゴシック" charset="0"/>
              </a:rPr>
              <a:t>Struct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004724A4-D6F4-6C4C-B2E4-0C1B5C0C0A9F}"/>
              </a:ext>
            </a:extLst>
          </p:cNvPr>
          <p:cNvSpPr/>
          <p:nvPr/>
        </p:nvSpPr>
        <p:spPr bwMode="auto">
          <a:xfrm>
            <a:off x="3599005" y="4571854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JavaScript</a:t>
            </a:r>
            <a:br>
              <a:rPr lang="en-US" dirty="0"/>
            </a:br>
            <a:r>
              <a:rPr lang="en-US" dirty="0"/>
              <a:t>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94D7E4A-FCF0-7B44-9CB4-2A342EF8C7BA}"/>
              </a:ext>
            </a:extLst>
          </p:cNvPr>
          <p:cNvSpPr/>
          <p:nvPr/>
        </p:nvSpPr>
        <p:spPr bwMode="auto">
          <a:xfrm>
            <a:off x="3603588" y="5433303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 err="1"/>
              <a:t>GoLang</a:t>
            </a:r>
            <a:br>
              <a:rPr lang="en-US" dirty="0"/>
            </a:br>
            <a:r>
              <a:rPr lang="en-US" dirty="0"/>
              <a:t>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5AE0A27-E99A-0F4F-A319-9D885BDF8AF9}"/>
              </a:ext>
            </a:extLst>
          </p:cNvPr>
          <p:cNvCxnSpPr>
            <a:cxnSpLocks/>
            <a:stCxn id="28" idx="3"/>
            <a:endCxn id="31" idx="1"/>
          </p:cNvCxnSpPr>
          <p:nvPr/>
        </p:nvCxnSpPr>
        <p:spPr bwMode="auto">
          <a:xfrm>
            <a:off x="3198474" y="4876300"/>
            <a:ext cx="400531" cy="3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73DA52B-D561-454E-9B19-C97BD12CF644}"/>
              </a:ext>
            </a:extLst>
          </p:cNvPr>
          <p:cNvCxnSpPr>
            <a:cxnSpLocks/>
            <a:stCxn id="29" idx="3"/>
            <a:endCxn id="32" idx="1"/>
          </p:cNvCxnSpPr>
          <p:nvPr/>
        </p:nvCxnSpPr>
        <p:spPr bwMode="auto">
          <a:xfrm>
            <a:off x="3177735" y="5738101"/>
            <a:ext cx="425852" cy="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DCFFFA0-B243-6846-BCA6-138AEE34C8D8}"/>
              </a:ext>
            </a:extLst>
          </p:cNvPr>
          <p:cNvSpPr/>
          <p:nvPr/>
        </p:nvSpPr>
        <p:spPr bwMode="auto">
          <a:xfrm>
            <a:off x="5244779" y="4571499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Network</a:t>
            </a:r>
            <a:br>
              <a:rPr lang="en-US" dirty="0"/>
            </a:br>
            <a:r>
              <a:rPr lang="en-US" dirty="0"/>
              <a:t>Writer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3A8007A-AD3F-4C42-A805-0BD2CCB67FD7}"/>
              </a:ext>
            </a:extLst>
          </p:cNvPr>
          <p:cNvCxnSpPr>
            <a:cxnSpLocks/>
          </p:cNvCxnSpPr>
          <p:nvPr/>
        </p:nvCxnSpPr>
        <p:spPr bwMode="auto">
          <a:xfrm>
            <a:off x="4825924" y="4876298"/>
            <a:ext cx="400531" cy="3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893833A0-9884-C146-8D25-C390E5DC683D}"/>
              </a:ext>
            </a:extLst>
          </p:cNvPr>
          <p:cNvCxnSpPr>
            <a:cxnSpLocks/>
            <a:stCxn id="51" idx="3"/>
            <a:endCxn id="45" idx="0"/>
          </p:cNvCxnSpPr>
          <p:nvPr/>
        </p:nvCxnSpPr>
        <p:spPr bwMode="auto">
          <a:xfrm>
            <a:off x="4811694" y="4061704"/>
            <a:ext cx="1055706" cy="509795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B0EA922E-2115-5D48-931A-AF8F8B6A28F7}"/>
              </a:ext>
            </a:extLst>
          </p:cNvPr>
          <p:cNvCxnSpPr>
            <a:cxnSpLocks/>
            <a:stCxn id="32" idx="3"/>
            <a:endCxn id="45" idx="2"/>
          </p:cNvCxnSpPr>
          <p:nvPr/>
        </p:nvCxnSpPr>
        <p:spPr bwMode="auto">
          <a:xfrm flipV="1">
            <a:off x="4848830" y="5181099"/>
            <a:ext cx="1018570" cy="557004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7BD4445A-966C-754D-81B8-E285C8E9BDA0}"/>
              </a:ext>
            </a:extLst>
          </p:cNvPr>
          <p:cNvSpPr/>
          <p:nvPr/>
        </p:nvSpPr>
        <p:spPr bwMode="auto">
          <a:xfrm>
            <a:off x="6880186" y="4599218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Network</a:t>
            </a:r>
            <a:br>
              <a:rPr lang="en-US" dirty="0"/>
            </a:br>
            <a:r>
              <a:rPr lang="en-US" dirty="0"/>
              <a:t>Reader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C67B474-39D0-5D46-881C-0E9A740D3071}"/>
              </a:ext>
            </a:extLst>
          </p:cNvPr>
          <p:cNvCxnSpPr>
            <a:cxnSpLocks/>
          </p:cNvCxnSpPr>
          <p:nvPr/>
        </p:nvCxnSpPr>
        <p:spPr bwMode="auto">
          <a:xfrm>
            <a:off x="6484714" y="4903663"/>
            <a:ext cx="400531" cy="3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DB1D3ABE-6887-734F-90DB-A7161BDFF731}"/>
              </a:ext>
            </a:extLst>
          </p:cNvPr>
          <p:cNvSpPr/>
          <p:nvPr/>
        </p:nvSpPr>
        <p:spPr bwMode="auto">
          <a:xfrm>
            <a:off x="8480386" y="4595102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Python</a:t>
            </a:r>
            <a:br>
              <a:rPr lang="en-US" dirty="0"/>
            </a:br>
            <a:r>
              <a:rPr lang="en-US" dirty="0" err="1"/>
              <a:t>Deserializer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2EA2DAC-B533-8444-A5DC-C42108FBBC0C}"/>
              </a:ext>
            </a:extLst>
          </p:cNvPr>
          <p:cNvSpPr/>
          <p:nvPr/>
        </p:nvSpPr>
        <p:spPr bwMode="auto">
          <a:xfrm>
            <a:off x="8556586" y="5638800"/>
            <a:ext cx="10928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Python</a:t>
            </a:r>
            <a:br>
              <a:rPr lang="en-US" dirty="0"/>
            </a:br>
            <a:r>
              <a:rPr lang="en-US" dirty="0"/>
              <a:t>Object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1E16B50-C061-9140-80CA-021CDAEF4C42}"/>
              </a:ext>
            </a:extLst>
          </p:cNvPr>
          <p:cNvCxnSpPr>
            <a:cxnSpLocks/>
            <a:stCxn id="61" idx="3"/>
            <a:endCxn id="64" idx="1"/>
          </p:cNvCxnSpPr>
          <p:nvPr/>
        </p:nvCxnSpPr>
        <p:spPr bwMode="auto">
          <a:xfrm flipV="1">
            <a:off x="8125429" y="4899902"/>
            <a:ext cx="354957" cy="411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5177B88-1EE0-034C-B986-AFF2DD187BAF}"/>
              </a:ext>
            </a:extLst>
          </p:cNvPr>
          <p:cNvCxnSpPr>
            <a:cxnSpLocks/>
            <a:stCxn id="64" idx="2"/>
            <a:endCxn id="65" idx="0"/>
          </p:cNvCxnSpPr>
          <p:nvPr/>
        </p:nvCxnSpPr>
        <p:spPr bwMode="auto">
          <a:xfrm>
            <a:off x="9103007" y="5204703"/>
            <a:ext cx="0" cy="43409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C4982579-B3AC-FA41-BB09-81775C01EA99}"/>
              </a:ext>
            </a:extLst>
          </p:cNvPr>
          <p:cNvSpPr/>
          <p:nvPr/>
        </p:nvSpPr>
        <p:spPr bwMode="auto">
          <a:xfrm>
            <a:off x="2133601" y="2213400"/>
            <a:ext cx="10928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Service</a:t>
            </a:r>
            <a:br>
              <a:rPr lang="en-US" dirty="0"/>
            </a:br>
            <a:r>
              <a:rPr lang="en-US" dirty="0"/>
              <a:t>Definition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A576729B-9157-5D43-B75E-D6658A58A018}"/>
              </a:ext>
            </a:extLst>
          </p:cNvPr>
          <p:cNvSpPr/>
          <p:nvPr/>
        </p:nvSpPr>
        <p:spPr bwMode="auto">
          <a:xfrm>
            <a:off x="3636623" y="2209801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Service</a:t>
            </a:r>
            <a:br>
              <a:rPr lang="en-US" dirty="0"/>
            </a:br>
            <a:r>
              <a:rPr lang="en-US" dirty="0"/>
              <a:t>Compiler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EF55BA10-4840-374A-8D72-FDEF0548F975}"/>
              </a:ext>
            </a:extLst>
          </p:cNvPr>
          <p:cNvSpPr/>
          <p:nvPr/>
        </p:nvSpPr>
        <p:spPr bwMode="auto">
          <a:xfrm>
            <a:off x="5562601" y="1828801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Language</a:t>
            </a:r>
            <a:br>
              <a:rPr lang="en-US" dirty="0"/>
            </a:br>
            <a:r>
              <a:rPr lang="en-US" dirty="0"/>
              <a:t>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6152D4BD-0388-E84D-B42A-091A6921BAC1}"/>
              </a:ext>
            </a:extLst>
          </p:cNvPr>
          <p:cNvSpPr/>
          <p:nvPr/>
        </p:nvSpPr>
        <p:spPr bwMode="auto">
          <a:xfrm>
            <a:off x="5562601" y="2597174"/>
            <a:ext cx="1245243" cy="609601"/>
          </a:xfrm>
          <a:prstGeom prst="roundRect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Language</a:t>
            </a:r>
            <a:br>
              <a:rPr lang="en-US" dirty="0"/>
            </a:br>
            <a:r>
              <a:rPr lang="en-US" dirty="0" err="1"/>
              <a:t>Deserializer</a:t>
            </a:r>
            <a:endParaRPr lang="en-US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BA47DF5-34F9-434F-B9A8-6451064D0FB7}"/>
              </a:ext>
            </a:extLst>
          </p:cNvPr>
          <p:cNvCxnSpPr>
            <a:cxnSpLocks/>
            <a:stCxn id="68" idx="3"/>
            <a:endCxn id="69" idx="1"/>
          </p:cNvCxnSpPr>
          <p:nvPr/>
        </p:nvCxnSpPr>
        <p:spPr bwMode="auto">
          <a:xfrm flipV="1">
            <a:off x="3226444" y="2514602"/>
            <a:ext cx="410179" cy="359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12FB0B0-E419-AC48-ABC5-6CD82CEA2666}"/>
              </a:ext>
            </a:extLst>
          </p:cNvPr>
          <p:cNvCxnSpPr>
            <a:cxnSpLocks/>
            <a:stCxn id="69" idx="3"/>
            <a:endCxn id="70" idx="1"/>
          </p:cNvCxnSpPr>
          <p:nvPr/>
        </p:nvCxnSpPr>
        <p:spPr bwMode="auto">
          <a:xfrm flipV="1">
            <a:off x="4881866" y="2133601"/>
            <a:ext cx="680735" cy="3810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CC0B308-5DDD-174B-91E9-C59DA3CD9ACD}"/>
              </a:ext>
            </a:extLst>
          </p:cNvPr>
          <p:cNvCxnSpPr>
            <a:cxnSpLocks/>
            <a:stCxn id="69" idx="3"/>
            <a:endCxn id="71" idx="1"/>
          </p:cNvCxnSpPr>
          <p:nvPr/>
        </p:nvCxnSpPr>
        <p:spPr bwMode="auto">
          <a:xfrm>
            <a:off x="4881866" y="2514602"/>
            <a:ext cx="680735" cy="3873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1ADD13B-F87B-1D4B-ABEF-C2826EC5C8CB}"/>
              </a:ext>
            </a:extLst>
          </p:cNvPr>
          <p:cNvCxnSpPr/>
          <p:nvPr/>
        </p:nvCxnSpPr>
        <p:spPr bwMode="auto">
          <a:xfrm>
            <a:off x="2045826" y="3429000"/>
            <a:ext cx="786017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65208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33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Microkernel Architecture Style</a:t>
            </a:r>
          </a:p>
        </p:txBody>
      </p:sp>
      <p:pic>
        <p:nvPicPr>
          <p:cNvPr id="21506" name="Picture 2" descr="Alt Text">
            <a:extLst>
              <a:ext uri="{FF2B5EF4-FFF2-40B4-BE49-F238E27FC236}">
                <a16:creationId xmlns:a16="http://schemas.microsoft.com/office/drawing/2014/main" id="{1B8043A5-EDBE-6820-9F58-FFEEA97E1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92" y="1193598"/>
            <a:ext cx="6998386" cy="472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4D1C94-C038-3038-9072-F1AA3D4F28BC}"/>
              </a:ext>
            </a:extLst>
          </p:cNvPr>
          <p:cNvSpPr txBox="1"/>
          <p:nvPr/>
        </p:nvSpPr>
        <p:spPr>
          <a:xfrm>
            <a:off x="7809471" y="1114687"/>
            <a:ext cx="4090086" cy="433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+mn-lt"/>
              </a:rPr>
              <a:t>A common architecture style for Software as a Service solutions</a:t>
            </a:r>
          </a:p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The “Core System” provides the value added functionality out of the box</a:t>
            </a:r>
            <a:br>
              <a:rPr lang="en-US" b="0" dirty="0">
                <a:latin typeface="+mn-lt"/>
              </a:rPr>
            </a:br>
            <a:br>
              <a:rPr lang="en-US" b="0" dirty="0">
                <a:latin typeface="+mn-lt"/>
              </a:rPr>
            </a:br>
            <a:r>
              <a:rPr lang="en-US" b="0" dirty="0">
                <a:latin typeface="+mn-lt"/>
              </a:rPr>
              <a:t>The “Plug In Component” can be other purchased software specific to an industry vertical (e.g., healthcare, telecom, </a:t>
            </a:r>
            <a:r>
              <a:rPr lang="en-US" b="0" dirty="0" err="1">
                <a:latin typeface="+mn-lt"/>
              </a:rPr>
              <a:t>etc</a:t>
            </a:r>
            <a:r>
              <a:rPr lang="en-US" b="0" dirty="0">
                <a:latin typeface="+mn-lt"/>
              </a:rPr>
              <a:t>), or custom code </a:t>
            </a:r>
            <a:r>
              <a:rPr lang="en-US" b="0" dirty="0" err="1">
                <a:latin typeface="+mn-lt"/>
              </a:rPr>
              <a:t>taylored</a:t>
            </a:r>
            <a:r>
              <a:rPr lang="en-US" b="0" dirty="0">
                <a:latin typeface="+mn-lt"/>
              </a:rPr>
              <a:t> to a specific need. </a:t>
            </a:r>
          </a:p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Often-times the core system will prove an API or SDK to enable the plug-in ecosystem</a:t>
            </a:r>
          </a:p>
        </p:txBody>
      </p:sp>
    </p:spTree>
    <p:extLst>
      <p:ext uri="{BB962C8B-B14F-4D97-AF65-F5344CB8AC3E}">
        <p14:creationId xmlns:p14="http://schemas.microsoft.com/office/powerpoint/2010/main" val="32031118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34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Microkernel Architecture Style - Examples</a:t>
            </a:r>
          </a:p>
        </p:txBody>
      </p:sp>
      <p:pic>
        <p:nvPicPr>
          <p:cNvPr id="23554" name="Picture 2" descr="Image result for salesforce logo">
            <a:extLst>
              <a:ext uri="{FF2B5EF4-FFF2-40B4-BE49-F238E27FC236}">
                <a16:creationId xmlns:a16="http://schemas.microsoft.com/office/drawing/2014/main" id="{36C3A92F-F7FB-952C-4A8C-673771088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0" y="1108249"/>
            <a:ext cx="3410193" cy="191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 descr="Image result for visual studio code logo">
            <a:extLst>
              <a:ext uri="{FF2B5EF4-FFF2-40B4-BE49-F238E27FC236}">
                <a16:creationId xmlns:a16="http://schemas.microsoft.com/office/drawing/2014/main" id="{07D867E5-4D31-46F0-8B98-80A7BA75B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09" y="3311611"/>
            <a:ext cx="3296359" cy="185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8" name="Picture 6" descr="Image result for slack logo">
            <a:extLst>
              <a:ext uri="{FF2B5EF4-FFF2-40B4-BE49-F238E27FC236}">
                <a16:creationId xmlns:a16="http://schemas.microsoft.com/office/drawing/2014/main" id="{148BFC87-9D0C-8367-56EA-B317054B2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97749"/>
            <a:ext cx="29337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0" name="Picture 8" descr="Image result for SAP Logo">
            <a:extLst>
              <a:ext uri="{FF2B5EF4-FFF2-40B4-BE49-F238E27FC236}">
                <a16:creationId xmlns:a16="http://schemas.microsoft.com/office/drawing/2014/main" id="{61DA5280-C103-EF4A-D570-B0019CDE7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528" y="3542569"/>
            <a:ext cx="2783872" cy="138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2" name="Picture 10" descr="Image result for google chrome icon">
            <a:extLst>
              <a:ext uri="{FF2B5EF4-FFF2-40B4-BE49-F238E27FC236}">
                <a16:creationId xmlns:a16="http://schemas.microsoft.com/office/drawing/2014/main" id="{0953DD9F-6B3E-9071-AF9D-A29C90CF0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11" y="3466471"/>
            <a:ext cx="1533668" cy="153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7547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368D7B-AC94-D646-9C9E-957DB3F91338}" type="slidenum">
              <a:rPr lang="en-US"/>
              <a:pPr/>
              <a:t>35</a:t>
            </a:fld>
            <a:endParaRPr lang="en-US"/>
          </a:p>
        </p:txBody>
      </p:sp>
      <p:sp>
        <p:nvSpPr>
          <p:cNvPr id="514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Event Architectures – Event Notification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429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715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S3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sp>
        <p:nvSpPr>
          <p:cNvPr id="3" name="Triangle 2"/>
          <p:cNvSpPr/>
          <p:nvPr/>
        </p:nvSpPr>
        <p:spPr bwMode="auto">
          <a:xfrm rot="5400000">
            <a:off x="4762500" y="3390899"/>
            <a:ext cx="685800" cy="762000"/>
          </a:xfrm>
          <a:prstGeom prst="triangl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e1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954795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S4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6" name="Elbow Connector 5"/>
          <p:cNvCxnSpPr>
            <a:stCxn id="2" idx="2"/>
            <a:endCxn id="3" idx="3"/>
          </p:cNvCxnSpPr>
          <p:nvPr/>
        </p:nvCxnSpPr>
        <p:spPr bwMode="auto">
          <a:xfrm rot="16200000" flipH="1">
            <a:off x="3880023" y="2927520"/>
            <a:ext cx="812457" cy="876300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Elbow Connector 12"/>
          <p:cNvCxnSpPr>
            <a:stCxn id="8" idx="2"/>
            <a:endCxn id="3" idx="0"/>
          </p:cNvCxnSpPr>
          <p:nvPr/>
        </p:nvCxnSpPr>
        <p:spPr bwMode="auto">
          <a:xfrm rot="5400000">
            <a:off x="5404023" y="3041820"/>
            <a:ext cx="812457" cy="647700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6" name="Elbow Connector 15"/>
          <p:cNvCxnSpPr>
            <a:stCxn id="10" idx="2"/>
            <a:endCxn id="3" idx="0"/>
          </p:cNvCxnSpPr>
          <p:nvPr/>
        </p:nvCxnSpPr>
        <p:spPr bwMode="auto">
          <a:xfrm rot="5400000">
            <a:off x="6023921" y="2421924"/>
            <a:ext cx="812457" cy="188749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16"/>
          <p:cNvSpPr txBox="1"/>
          <p:nvPr/>
        </p:nvSpPr>
        <p:spPr>
          <a:xfrm>
            <a:off x="3727862" y="4558615"/>
            <a:ext cx="4878259" cy="841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Event Notification</a:t>
            </a:r>
            <a:br>
              <a:rPr lang="en-US" dirty="0"/>
            </a:br>
            <a:r>
              <a:rPr lang="en-US" dirty="0"/>
              <a:t>Loosen coupling with pub/sub patterns</a:t>
            </a:r>
          </a:p>
          <a:p>
            <a:pPr algn="ctr"/>
            <a:r>
              <a:rPr lang="en-US" dirty="0"/>
              <a:t>Interest is only in if the event has occurred</a:t>
            </a:r>
          </a:p>
        </p:txBody>
      </p:sp>
      <p:cxnSp>
        <p:nvCxnSpPr>
          <p:cNvPr id="14" name="Elbow Connector 13"/>
          <p:cNvCxnSpPr>
            <a:stCxn id="8" idx="0"/>
            <a:endCxn id="2" idx="0"/>
          </p:cNvCxnSpPr>
          <p:nvPr/>
        </p:nvCxnSpPr>
        <p:spPr bwMode="auto">
          <a:xfrm rot="16200000" flipV="1">
            <a:off x="4991100" y="1283042"/>
            <a:ext cx="12700" cy="2286000"/>
          </a:xfrm>
          <a:prstGeom prst="bentConnector3">
            <a:avLst>
              <a:gd name="adj1" fmla="val 180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10" idx="0"/>
            <a:endCxn id="2" idx="0"/>
          </p:cNvCxnSpPr>
          <p:nvPr/>
        </p:nvCxnSpPr>
        <p:spPr bwMode="auto">
          <a:xfrm rot="16200000" flipV="1">
            <a:off x="5610998" y="663145"/>
            <a:ext cx="12700" cy="3525795"/>
          </a:xfrm>
          <a:prstGeom prst="bentConnector3">
            <a:avLst>
              <a:gd name="adj1" fmla="val 180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9" name="TextBox 18"/>
          <p:cNvSpPr txBox="1"/>
          <p:nvPr/>
        </p:nvSpPr>
        <p:spPr>
          <a:xfrm>
            <a:off x="2935243" y="3174252"/>
            <a:ext cx="925253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Publish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Event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66339" y="3066187"/>
            <a:ext cx="1175322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Subscribe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Event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995163" y="1806913"/>
            <a:ext cx="1733167" cy="315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</a:rPr>
              <a:t>What Happened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29000" y="5697379"/>
            <a:ext cx="5099664" cy="23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rgbClr val="7030A0"/>
                </a:solidFill>
              </a:rPr>
              <a:t>Source: The </a:t>
            </a:r>
            <a:r>
              <a:rPr lang="en-US" sz="1000" dirty="0">
                <a:solidFill>
                  <a:srgbClr val="7030A0"/>
                </a:solidFill>
              </a:rPr>
              <a:t>Many Meanings of Event-Driven Architecture </a:t>
            </a:r>
            <a:r>
              <a:rPr lang="mr-IN" sz="1000" dirty="0">
                <a:solidFill>
                  <a:srgbClr val="7030A0"/>
                </a:solidFill>
              </a:rPr>
              <a:t>–</a:t>
            </a:r>
            <a:r>
              <a:rPr lang="en-US" sz="1000" dirty="0">
                <a:solidFill>
                  <a:srgbClr val="7030A0"/>
                </a:solidFill>
              </a:rPr>
              <a:t> Martin Fowler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DA5E2E-E68D-5D44-A307-B9568E4C7CCA}"/>
              </a:ext>
            </a:extLst>
          </p:cNvPr>
          <p:cNvSpPr txBox="1"/>
          <p:nvPr/>
        </p:nvSpPr>
        <p:spPr>
          <a:xfrm>
            <a:off x="1787065" y="4077268"/>
            <a:ext cx="1774845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Command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chemeClr val="accent5">
                    <a:lumMod val="10000"/>
                  </a:schemeClr>
                </a:solidFill>
              </a:rPr>
              <a:t>”Do Something</a:t>
            </a:r>
            <a:r>
              <a:rPr lang="en-US" sz="1600" dirty="0">
                <a:solidFill>
                  <a:srgbClr val="FF0000"/>
                </a:solidFill>
              </a:rPr>
              <a:t>"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327BBF-3575-E14A-8666-EB457E4DA7C3}"/>
              </a:ext>
            </a:extLst>
          </p:cNvPr>
          <p:cNvSpPr txBox="1"/>
          <p:nvPr/>
        </p:nvSpPr>
        <p:spPr>
          <a:xfrm>
            <a:off x="8107921" y="1634062"/>
            <a:ext cx="2352824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Event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chemeClr val="accent5">
                    <a:lumMod val="10000"/>
                  </a:schemeClr>
                </a:solidFill>
              </a:rPr>
              <a:t>”React To Something"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8E30B3-4768-D749-90DB-FFA2862351C5}"/>
              </a:ext>
            </a:extLst>
          </p:cNvPr>
          <p:cNvCxnSpPr/>
          <p:nvPr/>
        </p:nvCxnSpPr>
        <p:spPr bwMode="auto">
          <a:xfrm flipH="1">
            <a:off x="6954796" y="2018638"/>
            <a:ext cx="1122405" cy="126828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03016A-0CAA-8345-ADD9-6A2D9A980D03}"/>
              </a:ext>
            </a:extLst>
          </p:cNvPr>
          <p:cNvCxnSpPr>
            <a:cxnSpLocks/>
            <a:stCxn id="20" idx="0"/>
          </p:cNvCxnSpPr>
          <p:nvPr/>
        </p:nvCxnSpPr>
        <p:spPr bwMode="auto">
          <a:xfrm flipV="1">
            <a:off x="2674488" y="3860948"/>
            <a:ext cx="1173613" cy="21632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612802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368D7B-AC94-D646-9C9E-957DB3F91338}" type="slidenum">
              <a:rPr lang="en-US"/>
              <a:pPr/>
              <a:t>36</a:t>
            </a:fld>
            <a:endParaRPr lang="en-US"/>
          </a:p>
        </p:txBody>
      </p:sp>
      <p:sp>
        <p:nvSpPr>
          <p:cNvPr id="514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Event and Streaming Architectures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429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715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S3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sp>
        <p:nvSpPr>
          <p:cNvPr id="3" name="Triangle 2"/>
          <p:cNvSpPr/>
          <p:nvPr/>
        </p:nvSpPr>
        <p:spPr bwMode="auto">
          <a:xfrm rot="5400000">
            <a:off x="4762500" y="3390899"/>
            <a:ext cx="685800" cy="762000"/>
          </a:xfrm>
          <a:prstGeom prst="triangl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e1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954795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S4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6" name="Elbow Connector 5"/>
          <p:cNvCxnSpPr>
            <a:stCxn id="2" idx="2"/>
            <a:endCxn id="3" idx="3"/>
          </p:cNvCxnSpPr>
          <p:nvPr/>
        </p:nvCxnSpPr>
        <p:spPr bwMode="auto">
          <a:xfrm rot="16200000" flipH="1">
            <a:off x="3880023" y="2927520"/>
            <a:ext cx="812457" cy="876300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Elbow Connector 12"/>
          <p:cNvCxnSpPr>
            <a:stCxn id="8" idx="2"/>
            <a:endCxn id="3" idx="0"/>
          </p:cNvCxnSpPr>
          <p:nvPr/>
        </p:nvCxnSpPr>
        <p:spPr bwMode="auto">
          <a:xfrm rot="5400000">
            <a:off x="5404023" y="3041820"/>
            <a:ext cx="812457" cy="647700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6" name="Elbow Connector 15"/>
          <p:cNvCxnSpPr>
            <a:stCxn id="10" idx="2"/>
            <a:endCxn id="3" idx="0"/>
          </p:cNvCxnSpPr>
          <p:nvPr/>
        </p:nvCxnSpPr>
        <p:spPr bwMode="auto">
          <a:xfrm rot="5400000">
            <a:off x="6023921" y="2421924"/>
            <a:ext cx="812457" cy="188749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16"/>
          <p:cNvSpPr txBox="1"/>
          <p:nvPr/>
        </p:nvSpPr>
        <p:spPr>
          <a:xfrm>
            <a:off x="3920222" y="4558615"/>
            <a:ext cx="4493538" cy="841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Event Carried State Transfer</a:t>
            </a:r>
            <a:br>
              <a:rPr lang="en-US" dirty="0"/>
            </a:br>
            <a:r>
              <a:rPr lang="en-US" dirty="0"/>
              <a:t>Loosen coupling with pub/sub patterns</a:t>
            </a:r>
          </a:p>
          <a:p>
            <a:pPr algn="ctr"/>
            <a:r>
              <a:rPr lang="en-US" dirty="0"/>
              <a:t>Eventual Consistency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35243" y="3174252"/>
            <a:ext cx="925253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Publish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Event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66339" y="3066187"/>
            <a:ext cx="1175322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Subscribe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Event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24881" y="5687199"/>
            <a:ext cx="5099664" cy="23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rgbClr val="7030A0"/>
                </a:solidFill>
              </a:rPr>
              <a:t>Source: The </a:t>
            </a:r>
            <a:r>
              <a:rPr lang="en-US" sz="1000" dirty="0">
                <a:solidFill>
                  <a:srgbClr val="7030A0"/>
                </a:solidFill>
              </a:rPr>
              <a:t>Many Meanings of Event-Driven Architecture </a:t>
            </a:r>
            <a:r>
              <a:rPr lang="mr-IN" sz="1000" dirty="0">
                <a:solidFill>
                  <a:srgbClr val="7030A0"/>
                </a:solidFill>
              </a:rPr>
              <a:t>–</a:t>
            </a:r>
            <a:r>
              <a:rPr lang="en-US" sz="1000" dirty="0">
                <a:solidFill>
                  <a:srgbClr val="7030A0"/>
                </a:solidFill>
              </a:rPr>
              <a:t> Martin Fowler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5191897" y="3898556"/>
            <a:ext cx="1818503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 dirty="0">
                <a:latin typeface="Tahoma" charset="0"/>
                <a:ea typeface="ＭＳ Ｐゴシック" charset="0"/>
              </a:rPr>
              <a:t>Before State</a:t>
            </a:r>
            <a:br>
              <a:rPr lang="en-US" sz="1600" b="0" dirty="0">
                <a:latin typeface="Tahoma" charset="0"/>
                <a:ea typeface="ＭＳ Ｐゴシック" charset="0"/>
              </a:rPr>
            </a:br>
            <a:r>
              <a:rPr lang="en-US" sz="1600" b="0" dirty="0">
                <a:latin typeface="Tahoma" charset="0"/>
                <a:ea typeface="ＭＳ Ｐゴシック" charset="0"/>
              </a:rPr>
              <a:t>After State</a:t>
            </a:r>
          </a:p>
        </p:txBody>
      </p:sp>
    </p:spTree>
    <p:extLst>
      <p:ext uri="{BB962C8B-B14F-4D97-AF65-F5344CB8AC3E}">
        <p14:creationId xmlns:p14="http://schemas.microsoft.com/office/powerpoint/2010/main" val="846203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368D7B-AC94-D646-9C9E-957DB3F91338}" type="slidenum">
              <a:rPr lang="en-US"/>
              <a:pPr/>
              <a:t>37</a:t>
            </a:fld>
            <a:endParaRPr lang="en-US"/>
          </a:p>
        </p:txBody>
      </p:sp>
      <p:sp>
        <p:nvSpPr>
          <p:cNvPr id="514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Event – Event Carried State Transfer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429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572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S2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715000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S3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sp>
        <p:nvSpPr>
          <p:cNvPr id="3" name="Triangle 2"/>
          <p:cNvSpPr/>
          <p:nvPr/>
        </p:nvSpPr>
        <p:spPr bwMode="auto">
          <a:xfrm rot="5400000">
            <a:off x="4762500" y="3390899"/>
            <a:ext cx="685800" cy="762000"/>
          </a:xfrm>
          <a:prstGeom prst="triangl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b="0" dirty="0">
                <a:latin typeface="Tahoma" charset="0"/>
                <a:ea typeface="ＭＳ Ｐゴシック" charset="0"/>
              </a:rPr>
              <a:t>e5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954795" y="2426042"/>
            <a:ext cx="8382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dirty="0"/>
              <a:t>S4</a:t>
            </a:r>
            <a:endParaRPr lang="en-US" sz="2400" b="0" dirty="0">
              <a:latin typeface="Tahoma" charset="0"/>
              <a:ea typeface="ＭＳ Ｐゴシック" charset="0"/>
            </a:endParaRPr>
          </a:p>
        </p:txBody>
      </p:sp>
      <p:cxnSp>
        <p:nvCxnSpPr>
          <p:cNvPr id="6" name="Elbow Connector 5"/>
          <p:cNvCxnSpPr>
            <a:stCxn id="2" idx="2"/>
            <a:endCxn id="3" idx="3"/>
          </p:cNvCxnSpPr>
          <p:nvPr/>
        </p:nvCxnSpPr>
        <p:spPr bwMode="auto">
          <a:xfrm rot="16200000" flipH="1">
            <a:off x="3880023" y="2927520"/>
            <a:ext cx="812457" cy="876300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16"/>
          <p:cNvSpPr txBox="1"/>
          <p:nvPr/>
        </p:nvSpPr>
        <p:spPr>
          <a:xfrm>
            <a:off x="3960716" y="4949795"/>
            <a:ext cx="4412555" cy="841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Event Sourcing</a:t>
            </a:r>
            <a:br>
              <a:rPr lang="en-US" dirty="0"/>
            </a:br>
            <a:r>
              <a:rPr lang="en-US" dirty="0"/>
              <a:t>Event Store Maintains State Over Time</a:t>
            </a:r>
          </a:p>
          <a:p>
            <a:pPr algn="ctr"/>
            <a:r>
              <a:rPr lang="en-US" dirty="0"/>
              <a:t>Loosens Coupling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57882" y="3174252"/>
            <a:ext cx="1234632" cy="536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</a:rPr>
              <a:t>(1) Publish</a:t>
            </a:r>
            <a:endParaRPr lang="en-US" sz="1600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Event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08095" y="1835321"/>
            <a:ext cx="1691489" cy="315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(2) Notify Event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24881" y="6078379"/>
            <a:ext cx="5099664" cy="23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rgbClr val="7030A0"/>
                </a:solidFill>
              </a:rPr>
              <a:t>Source: The </a:t>
            </a:r>
            <a:r>
              <a:rPr lang="en-US" sz="1000" dirty="0">
                <a:solidFill>
                  <a:srgbClr val="7030A0"/>
                </a:solidFill>
              </a:rPr>
              <a:t>Many Meanings of Event-Driven Architecture </a:t>
            </a:r>
            <a:r>
              <a:rPr lang="mr-IN" sz="1000" dirty="0">
                <a:solidFill>
                  <a:srgbClr val="7030A0"/>
                </a:solidFill>
              </a:rPr>
              <a:t>–</a:t>
            </a:r>
            <a:r>
              <a:rPr lang="en-US" sz="1000" dirty="0">
                <a:solidFill>
                  <a:srgbClr val="7030A0"/>
                </a:solidFill>
              </a:rPr>
              <a:t> Martin Fowler</a:t>
            </a:r>
          </a:p>
        </p:txBody>
      </p:sp>
      <p:sp>
        <p:nvSpPr>
          <p:cNvPr id="4" name="Can 3"/>
          <p:cNvSpPr/>
          <p:nvPr/>
        </p:nvSpPr>
        <p:spPr bwMode="auto">
          <a:xfrm>
            <a:off x="8077200" y="3505200"/>
            <a:ext cx="2362200" cy="1600200"/>
          </a:xfrm>
          <a:prstGeom prst="can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2400" b="0">
                <a:latin typeface="Tahoma" charset="0"/>
                <a:ea typeface="ＭＳ Ｐゴシック" charset="0"/>
              </a:rPr>
              <a:t>Event Store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8153400" y="4404353"/>
            <a:ext cx="523104" cy="3429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>
                <a:solidFill>
                  <a:schemeClr val="accent1">
                    <a:lumMod val="60000"/>
                    <a:lumOff val="40000"/>
                  </a:schemeClr>
                </a:solidFill>
                <a:latin typeface="Tahoma" charset="0"/>
                <a:ea typeface="ＭＳ Ｐゴシック" charset="0"/>
              </a:rPr>
              <a:t>e1</a:t>
            </a:r>
            <a:endParaRPr lang="en-US" sz="1600" b="0" dirty="0">
              <a:solidFill>
                <a:schemeClr val="accent1">
                  <a:lumMod val="60000"/>
                  <a:lumOff val="40000"/>
                </a:schemeClr>
              </a:solidFill>
              <a:latin typeface="Tahoma" charset="0"/>
              <a:ea typeface="ＭＳ Ｐゴシック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8713576" y="4404353"/>
            <a:ext cx="523104" cy="3429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charset="0"/>
                <a:ea typeface="ＭＳ Ｐゴシック" charset="0"/>
              </a:rPr>
              <a:t>e2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9273752" y="4404353"/>
            <a:ext cx="523104" cy="3429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charset="0"/>
                <a:ea typeface="ＭＳ Ｐゴシック" charset="0"/>
              </a:rPr>
              <a:t>e3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9833928" y="4404353"/>
            <a:ext cx="523104" cy="3429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charset="0"/>
                <a:ea typeface="ＭＳ Ｐゴシック" charset="0"/>
              </a:rPr>
              <a:t>e4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191897" y="3898556"/>
            <a:ext cx="1818503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600" b="0" dirty="0">
                <a:latin typeface="Tahoma" charset="0"/>
                <a:ea typeface="ＭＳ Ｐゴシック" charset="0"/>
              </a:rPr>
              <a:t>Before State</a:t>
            </a:r>
            <a:br>
              <a:rPr lang="en-US" sz="1600" b="0" dirty="0">
                <a:latin typeface="Tahoma" charset="0"/>
                <a:ea typeface="ＭＳ Ｐゴシック" charset="0"/>
              </a:rPr>
            </a:br>
            <a:r>
              <a:rPr lang="en-US" sz="1600" b="0" dirty="0">
                <a:latin typeface="Tahoma" charset="0"/>
                <a:ea typeface="ＭＳ Ｐゴシック" charset="0"/>
              </a:rPr>
              <a:t>After State</a:t>
            </a:r>
          </a:p>
        </p:txBody>
      </p:sp>
      <p:cxnSp>
        <p:nvCxnSpPr>
          <p:cNvPr id="26" name="Elbow Connector 25"/>
          <p:cNvCxnSpPr>
            <a:stCxn id="3" idx="0"/>
            <a:endCxn id="4" idx="2"/>
          </p:cNvCxnSpPr>
          <p:nvPr/>
        </p:nvCxnSpPr>
        <p:spPr bwMode="auto">
          <a:xfrm>
            <a:off x="5486400" y="3771900"/>
            <a:ext cx="2590800" cy="533401"/>
          </a:xfrm>
          <a:prstGeom prst="bentConnector3">
            <a:avLst>
              <a:gd name="adj1" fmla="val 7003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Elbow Connector 26"/>
          <p:cNvCxnSpPr>
            <a:stCxn id="4" idx="1"/>
            <a:endCxn id="10" idx="0"/>
          </p:cNvCxnSpPr>
          <p:nvPr/>
        </p:nvCxnSpPr>
        <p:spPr bwMode="auto">
          <a:xfrm rot="16200000" flipV="1">
            <a:off x="7776519" y="2023419"/>
            <a:ext cx="1079158" cy="1884405"/>
          </a:xfrm>
          <a:prstGeom prst="bentConnector3">
            <a:avLst>
              <a:gd name="adj1" fmla="val 12118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9" name="Elbow Connector 28"/>
          <p:cNvCxnSpPr>
            <a:stCxn id="4" idx="1"/>
            <a:endCxn id="8" idx="0"/>
          </p:cNvCxnSpPr>
          <p:nvPr/>
        </p:nvCxnSpPr>
        <p:spPr bwMode="auto">
          <a:xfrm rot="16200000" flipV="1">
            <a:off x="7156621" y="1403521"/>
            <a:ext cx="1079158" cy="3124200"/>
          </a:xfrm>
          <a:prstGeom prst="bentConnector3">
            <a:avLst>
              <a:gd name="adj1" fmla="val 12118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TextBox 31"/>
          <p:cNvSpPr txBox="1"/>
          <p:nvPr/>
        </p:nvSpPr>
        <p:spPr>
          <a:xfrm>
            <a:off x="5722227" y="2947656"/>
            <a:ext cx="2195345" cy="315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(3) </a:t>
            </a:r>
            <a:r>
              <a:rPr lang="en-US" sz="1600">
                <a:solidFill>
                  <a:srgbClr val="7030A0"/>
                </a:solidFill>
              </a:rPr>
              <a:t>Update App State</a:t>
            </a:r>
            <a:endParaRPr lang="en-US" sz="16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160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368D7B-AC94-D646-9C9E-957DB3F91338}" type="slidenum">
              <a:rPr lang="en-US"/>
              <a:pPr/>
              <a:t>38</a:t>
            </a:fld>
            <a:endParaRPr lang="en-US"/>
          </a:p>
        </p:txBody>
      </p:sp>
      <p:sp>
        <p:nvSpPr>
          <p:cNvPr id="514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Event – Command Query Responsibility Separation</a:t>
            </a:r>
          </a:p>
        </p:txBody>
      </p:sp>
      <p:sp>
        <p:nvSpPr>
          <p:cNvPr id="17" name="TextBox 16"/>
          <p:cNvSpPr txBox="1"/>
          <p:nvPr/>
        </p:nvSpPr>
        <p:spPr>
          <a:xfrm rot="16200000">
            <a:off x="3140659" y="3406192"/>
            <a:ext cx="885948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Writes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646708"/>
            <a:ext cx="4201226" cy="37909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76601" y="5493604"/>
            <a:ext cx="4660250" cy="592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Scalability and Consistency via Separate</a:t>
            </a:r>
            <a:br>
              <a:rPr lang="en-US" dirty="0"/>
            </a:br>
            <a:r>
              <a:rPr lang="en-US" dirty="0"/>
              <a:t>Handling of Reads and Writes (CQRS)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7646613" y="3406192"/>
            <a:ext cx="877163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Reads</a:t>
            </a:r>
          </a:p>
        </p:txBody>
      </p:sp>
    </p:spTree>
    <p:extLst>
      <p:ext uri="{BB962C8B-B14F-4D97-AF65-F5344CB8AC3E}">
        <p14:creationId xmlns:p14="http://schemas.microsoft.com/office/powerpoint/2010/main" val="35182623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39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Service Oriented Architecture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172CA8-631D-244E-B442-7B920318F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840" y="1163235"/>
            <a:ext cx="7620000" cy="45985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2286000" y="6002867"/>
            <a:ext cx="7482840" cy="3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Thoughts?  Good Parts?  Bad Parts?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2D7813-A902-1B4A-BA8F-B5917D363539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3057674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4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70584" y="12357"/>
            <a:ext cx="10103303" cy="649061"/>
          </a:xfrm>
        </p:spPr>
        <p:txBody>
          <a:bodyPr/>
          <a:lstStyle/>
          <a:p>
            <a:r>
              <a:rPr lang="en-US" sz="2800" dirty="0"/>
              <a:t>Architecture as an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7D9C2-0C72-25CE-62D4-0864C6AB8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24" y="958297"/>
            <a:ext cx="5923991" cy="5489681"/>
          </a:xfrm>
          <a:prstGeom prst="rect">
            <a:avLst/>
          </a:prstGeom>
        </p:spPr>
      </p:pic>
      <p:pic>
        <p:nvPicPr>
          <p:cNvPr id="13314" name="Picture 2" descr="How To Set Use Angry Stickman Icon Png - Angry Stick Figure Clip Art PNG  Image | Transparent PNG Free Download on SeekPNG">
            <a:extLst>
              <a:ext uri="{FF2B5EF4-FFF2-40B4-BE49-F238E27FC236}">
                <a16:creationId xmlns:a16="http://schemas.microsoft.com/office/drawing/2014/main" id="{B8BDC34B-137B-68A0-ADE8-77D9B54D0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600" y="1739765"/>
            <a:ext cx="918588" cy="152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27C1ED-7799-AAE8-EA47-81CF8843253E}"/>
              </a:ext>
            </a:extLst>
          </p:cNvPr>
          <p:cNvSpPr/>
          <p:nvPr/>
        </p:nvSpPr>
        <p:spPr>
          <a:xfrm>
            <a:off x="507324" y="615675"/>
            <a:ext cx="5143500" cy="28033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350" b="0" dirty="0"/>
              <a:t>https://</a:t>
            </a:r>
            <a:r>
              <a:rPr lang="en-US" sz="1350" b="0" dirty="0" err="1"/>
              <a:t>www.iso.org</a:t>
            </a:r>
            <a:r>
              <a:rPr lang="en-US" sz="1350" b="0" dirty="0"/>
              <a:t>/</a:t>
            </a:r>
            <a:r>
              <a:rPr lang="en-US" sz="1350" b="0" dirty="0" err="1"/>
              <a:t>obp</a:t>
            </a:r>
            <a:r>
              <a:rPr lang="en-US" sz="1350" b="0" dirty="0"/>
              <a:t>/</a:t>
            </a:r>
            <a:r>
              <a:rPr lang="en-US" sz="1350" b="0" dirty="0" err="1"/>
              <a:t>ui</a:t>
            </a:r>
            <a:r>
              <a:rPr lang="en-US" sz="1350" b="0" dirty="0"/>
              <a:t>/#iso:std:iso-iec-ieee:42020:ed-1:v1:en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3807A4-96E8-C6C3-64B8-0F47753DB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776" y="185618"/>
            <a:ext cx="4482837" cy="655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387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40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Service Based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3657601" y="6017568"/>
            <a:ext cx="4250459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 Well To Partition Functionality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D82527-C775-1D40-A7FB-5A33ECA05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840" y="1295400"/>
            <a:ext cx="7757160" cy="43810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4DEB22-5E99-844F-911B-F2B760BA9679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3CA47C-68D5-544F-A30E-2B50148BAA1C}"/>
              </a:ext>
            </a:extLst>
          </p:cNvPr>
          <p:cNvSpPr txBox="1"/>
          <p:nvPr/>
        </p:nvSpPr>
        <p:spPr>
          <a:xfrm>
            <a:off x="7028932" y="2362201"/>
            <a:ext cx="1762534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API GATEWAY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280361-1816-BE47-B6CB-2BA3DB984FBC}"/>
              </a:ext>
            </a:extLst>
          </p:cNvPr>
          <p:cNvSpPr txBox="1"/>
          <p:nvPr/>
        </p:nvSpPr>
        <p:spPr>
          <a:xfrm>
            <a:off x="4191000" y="1800979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735BC3-FAF0-F942-AED7-45DD838A2D38}"/>
              </a:ext>
            </a:extLst>
          </p:cNvPr>
          <p:cNvSpPr txBox="1"/>
          <p:nvPr/>
        </p:nvSpPr>
        <p:spPr>
          <a:xfrm>
            <a:off x="6084899" y="1822542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D97ED7-7CC3-4848-983A-2ED2D67BD1F6}"/>
              </a:ext>
            </a:extLst>
          </p:cNvPr>
          <p:cNvSpPr txBox="1"/>
          <p:nvPr/>
        </p:nvSpPr>
        <p:spPr>
          <a:xfrm>
            <a:off x="7978798" y="1844105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27D9D9-DFFC-C042-81E5-A7C603B3B7A2}"/>
              </a:ext>
            </a:extLst>
          </p:cNvPr>
          <p:cNvSpPr txBox="1"/>
          <p:nvPr/>
        </p:nvSpPr>
        <p:spPr>
          <a:xfrm>
            <a:off x="3581400" y="2967030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61983D-634B-544B-B7F1-BB17AA699C0A}"/>
              </a:ext>
            </a:extLst>
          </p:cNvPr>
          <p:cNvSpPr txBox="1"/>
          <p:nvPr/>
        </p:nvSpPr>
        <p:spPr>
          <a:xfrm>
            <a:off x="6027420" y="2973145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F1189-82A7-094C-B353-800D4FC5A226}"/>
              </a:ext>
            </a:extLst>
          </p:cNvPr>
          <p:cNvSpPr txBox="1"/>
          <p:nvPr/>
        </p:nvSpPr>
        <p:spPr>
          <a:xfrm>
            <a:off x="8442960" y="2988593"/>
            <a:ext cx="1188146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 or </a:t>
            </a:r>
            <a:r>
              <a:rPr lang="en-US" sz="1400" dirty="0" err="1"/>
              <a:t>grpc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611722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41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Service Based Style -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2148840" y="6017568"/>
            <a:ext cx="7833360" cy="3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Generally Good To Decompose a Monolithic Application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4DEB22-5E99-844F-911B-F2B760BA9679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81521E-B823-C849-B1DA-CEBD285FC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64" y="1954867"/>
            <a:ext cx="4365336" cy="32222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292B9F-CB0D-1240-994E-1241C6D76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095976"/>
            <a:ext cx="4382036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3588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42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Microservice 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4445048" y="6233249"/>
            <a:ext cx="3518912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Basic Idea – SHARE NOTHING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B795EE-B7DD-8041-96B7-15E69683F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569" y="1143001"/>
            <a:ext cx="8607870" cy="4931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2339A2-5ACF-0449-944D-94C4630DBFFC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40256556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43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Space-Based Architecture (aka Cloud)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3174335" y="6239922"/>
            <a:ext cx="5442516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Basic Idea – Minimize Factors that Limit Scaling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339A2-5ACF-0449-944D-94C4630DBFFC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pic>
        <p:nvPicPr>
          <p:cNvPr id="15362" name="Picture 2" descr="Alt Text">
            <a:extLst>
              <a:ext uri="{FF2B5EF4-FFF2-40B4-BE49-F238E27FC236}">
                <a16:creationId xmlns:a16="http://schemas.microsoft.com/office/drawing/2014/main" id="{C4A7B62B-A9A2-5651-D6B5-CFCA58FE6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674" y="1296104"/>
            <a:ext cx="9102811" cy="4878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0899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44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Space-Based Architecture– Key Components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A6E08-DACF-2A42-98A3-D8C5CD773269}"/>
              </a:ext>
            </a:extLst>
          </p:cNvPr>
          <p:cNvSpPr txBox="1"/>
          <p:nvPr/>
        </p:nvSpPr>
        <p:spPr>
          <a:xfrm>
            <a:off x="3483254" y="6239922"/>
            <a:ext cx="5442516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Basic Idea – Minimize Factors that Limit Scaling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339A2-5ACF-0449-944D-94C4630DBFFC}"/>
              </a:ext>
            </a:extLst>
          </p:cNvPr>
          <p:cNvSpPr txBox="1"/>
          <p:nvPr/>
        </p:nvSpPr>
        <p:spPr>
          <a:xfrm>
            <a:off x="2148840" y="811868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  <p:pic>
        <p:nvPicPr>
          <p:cNvPr id="17410" name="Picture 2" descr="Alt Text">
            <a:extLst>
              <a:ext uri="{FF2B5EF4-FFF2-40B4-BE49-F238E27FC236}">
                <a16:creationId xmlns:a16="http://schemas.microsoft.com/office/drawing/2014/main" id="{FBF56256-8DE9-21A3-DD8E-D5418C36A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05" y="1807307"/>
            <a:ext cx="3241999" cy="289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D1C2A6-D991-8F89-688D-DBAE62E7A945}"/>
              </a:ext>
            </a:extLst>
          </p:cNvPr>
          <p:cNvSpPr txBox="1"/>
          <p:nvPr/>
        </p:nvSpPr>
        <p:spPr>
          <a:xfrm>
            <a:off x="321275" y="4927788"/>
            <a:ext cx="4399006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latin typeface="+mn-lt"/>
              </a:rPr>
              <a:t>The processing unit provides</a:t>
            </a:r>
            <a:br>
              <a:rPr lang="en-US" b="0" dirty="0">
                <a:latin typeface="+mn-lt"/>
              </a:rPr>
            </a:br>
            <a:r>
              <a:rPr lang="en-US" b="0" dirty="0">
                <a:latin typeface="+mn-lt"/>
              </a:rPr>
              <a:t>a virtualized environment that</a:t>
            </a:r>
            <a:br>
              <a:rPr lang="en-US" b="0" dirty="0">
                <a:latin typeface="+mn-lt"/>
              </a:rPr>
            </a:br>
            <a:r>
              <a:rPr lang="en-US" b="0" dirty="0">
                <a:latin typeface="+mn-lt"/>
              </a:rPr>
              <a:t>enables modules to have everything</a:t>
            </a:r>
            <a:br>
              <a:rPr lang="en-US" b="0" dirty="0">
                <a:latin typeface="+mn-lt"/>
              </a:rPr>
            </a:br>
            <a:r>
              <a:rPr lang="en-US" b="0" dirty="0">
                <a:latin typeface="+mn-lt"/>
              </a:rPr>
              <a:t>that they need appear to be local </a:t>
            </a:r>
          </a:p>
        </p:txBody>
      </p:sp>
      <p:pic>
        <p:nvPicPr>
          <p:cNvPr id="9" name="Picture 2" descr="Alt Text">
            <a:extLst>
              <a:ext uri="{FF2B5EF4-FFF2-40B4-BE49-F238E27FC236}">
                <a16:creationId xmlns:a16="http://schemas.microsoft.com/office/drawing/2014/main" id="{C405E632-2243-8CC2-EBCB-66EB1DAC0F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97" r="7556"/>
          <a:stretch/>
        </p:blipFill>
        <p:spPr bwMode="auto">
          <a:xfrm>
            <a:off x="5103248" y="1807307"/>
            <a:ext cx="6485359" cy="1530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FEE4CA-09EC-689C-130E-F2CA5F4D6139}"/>
              </a:ext>
            </a:extLst>
          </p:cNvPr>
          <p:cNvSpPr txBox="1"/>
          <p:nvPr/>
        </p:nvSpPr>
        <p:spPr>
          <a:xfrm>
            <a:off x="5103248" y="3397078"/>
            <a:ext cx="67338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+mn-lt"/>
              </a:rPr>
              <a:t>The virtual middleware connects to all processing units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726BD-231D-F1A9-028F-56BA821BD1DA}"/>
              </a:ext>
            </a:extLst>
          </p:cNvPr>
          <p:cNvSpPr txBox="1"/>
          <p:nvPr/>
        </p:nvSpPr>
        <p:spPr>
          <a:xfrm>
            <a:off x="5458186" y="3790499"/>
            <a:ext cx="6733814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latin typeface="+mn-lt"/>
              </a:rPr>
              <a:t>Messaging Grid: Behaves like a smart load balancer, intelligently routing messages to processing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latin typeface="+mn-lt"/>
              </a:rPr>
              <a:t>Data Grid: Works with the data replication components in each processing unit to make sure the right data is replicated to the right Processing Unit and kept coherent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latin typeface="+mn-lt"/>
              </a:rPr>
              <a:t>Processing Grid:  Mediates and orchestrates distributed work that is executed on multiple processing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latin typeface="+mn-lt"/>
              </a:rPr>
              <a:t>Deployment Manager:  Ensures the right code is deployed to the right processing unit as well as handling scaleup and scale down </a:t>
            </a:r>
          </a:p>
        </p:txBody>
      </p:sp>
    </p:spTree>
    <p:extLst>
      <p:ext uri="{BB962C8B-B14F-4D97-AF65-F5344CB8AC3E}">
        <p14:creationId xmlns:p14="http://schemas.microsoft.com/office/powerpoint/2010/main" val="26988776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45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Space-Based Architecture– Example: Kubernetes</a:t>
            </a:r>
          </a:p>
        </p:txBody>
      </p:sp>
      <p:pic>
        <p:nvPicPr>
          <p:cNvPr id="19460" name="Picture 4" descr="How Kubernetes works | Cloud Native Computing Foundation">
            <a:extLst>
              <a:ext uri="{FF2B5EF4-FFF2-40B4-BE49-F238E27FC236}">
                <a16:creationId xmlns:a16="http://schemas.microsoft.com/office/drawing/2014/main" id="{1D8542C2-D5C8-7DF5-F2BA-2B5353ED5D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4" r="4270" b="6371"/>
          <a:stretch/>
        </p:blipFill>
        <p:spPr bwMode="auto">
          <a:xfrm>
            <a:off x="1311927" y="973983"/>
            <a:ext cx="9263309" cy="574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848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E90FE3F-8DDC-9E4D-B233-EAD437749429}" type="slidenum">
              <a:rPr lang="en-US"/>
              <a:pPr/>
              <a:t>46</a:t>
            </a:fld>
            <a:endParaRPr lang="en-US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Space-Based Architecture– </a:t>
            </a:r>
            <a:br>
              <a:rPr lang="en-US" sz="3200" dirty="0"/>
            </a:br>
            <a:r>
              <a:rPr lang="en-US" sz="3200" dirty="0"/>
              <a:t>Example: Service Mesh on Kubernetes</a:t>
            </a:r>
          </a:p>
        </p:txBody>
      </p:sp>
      <p:pic>
        <p:nvPicPr>
          <p:cNvPr id="19458" name="Picture 2" descr="Istio Architecture on Kubernetes | Better Programming">
            <a:extLst>
              <a:ext uri="{FF2B5EF4-FFF2-40B4-BE49-F238E27FC236}">
                <a16:creationId xmlns:a16="http://schemas.microsoft.com/office/drawing/2014/main" id="{BE828ED3-4A49-4F54-D2E2-B260E776A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" y="1767403"/>
            <a:ext cx="10043160" cy="4771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631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5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952500" y="0"/>
            <a:ext cx="10103303" cy="1143000"/>
          </a:xfrm>
        </p:spPr>
        <p:txBody>
          <a:bodyPr/>
          <a:lstStyle/>
          <a:p>
            <a:r>
              <a:rPr lang="en-US" sz="2800" dirty="0"/>
              <a:t>We can also look at this non- hierarchical… The relation between the architecture and design spaces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46FE5C-9E89-5D44-A724-1B8E15D7A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0" y="1583159"/>
            <a:ext cx="6273800" cy="469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2295A4-AA4B-E649-913F-2094817F4C8D}"/>
              </a:ext>
            </a:extLst>
          </p:cNvPr>
          <p:cNvSpPr txBox="1"/>
          <p:nvPr/>
        </p:nvSpPr>
        <p:spPr>
          <a:xfrm rot="16200000">
            <a:off x="1221275" y="3761138"/>
            <a:ext cx="2133918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Architecture Stuff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406790-FC6D-C64D-9772-58ACA9F8A2DE}"/>
              </a:ext>
            </a:extLst>
          </p:cNvPr>
          <p:cNvSpPr txBox="1"/>
          <p:nvPr/>
        </p:nvSpPr>
        <p:spPr>
          <a:xfrm rot="5400000">
            <a:off x="8615527" y="3761138"/>
            <a:ext cx="1544012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Design Stuff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5B1155-3179-0246-A1DA-412AFD5D14C5}"/>
              </a:ext>
            </a:extLst>
          </p:cNvPr>
          <p:cNvSpPr txBox="1"/>
          <p:nvPr/>
        </p:nvSpPr>
        <p:spPr>
          <a:xfrm>
            <a:off x="5291562" y="2802403"/>
            <a:ext cx="1685077" cy="592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Bi-Directional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Influence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55F9E-592F-6741-8DC0-A8B8CC5E4481}"/>
              </a:ext>
            </a:extLst>
          </p:cNvPr>
          <p:cNvSpPr txBox="1"/>
          <p:nvPr/>
        </p:nvSpPr>
        <p:spPr>
          <a:xfrm>
            <a:off x="5291227" y="4755640"/>
            <a:ext cx="1672253" cy="592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Constituent 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Collaboration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83AF6F-B833-4344-ADA6-C5216D3182D3}"/>
              </a:ext>
            </a:extLst>
          </p:cNvPr>
          <p:cNvSpPr txBox="1"/>
          <p:nvPr/>
        </p:nvSpPr>
        <p:spPr>
          <a:xfrm>
            <a:off x="1828801" y="1141076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3443788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B52F525-320B-DF46-8204-EAFC07CB6EDC}" type="slidenum">
              <a:rPr lang="en-US"/>
              <a:pPr/>
              <a:t>6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20130" y="-43494"/>
            <a:ext cx="11170508" cy="1143000"/>
          </a:xfrm>
        </p:spPr>
        <p:txBody>
          <a:bodyPr/>
          <a:lstStyle/>
          <a:p>
            <a:r>
              <a:rPr lang="en-US" dirty="0"/>
              <a:t>Architecture has a broader scope than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8306D5-84D9-AD4B-B8AC-04F151F6B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557760"/>
            <a:ext cx="6012314" cy="5147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FBB15C-FA99-9B46-A961-738F0F3CB8C9}"/>
              </a:ext>
            </a:extLst>
          </p:cNvPr>
          <p:cNvSpPr txBox="1"/>
          <p:nvPr/>
        </p:nvSpPr>
        <p:spPr>
          <a:xfrm>
            <a:off x="5334001" y="3617268"/>
            <a:ext cx="1697901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Design Focus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09BBF7-C8ED-0943-B577-A5E44D0CBD16}"/>
              </a:ext>
            </a:extLst>
          </p:cNvPr>
          <p:cNvSpPr txBox="1"/>
          <p:nvPr/>
        </p:nvSpPr>
        <p:spPr>
          <a:xfrm>
            <a:off x="7010400" y="1142261"/>
            <a:ext cx="2484526" cy="592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Broader Architecture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Focus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63F954-30C4-CB49-94B6-EDA2A00F09DF}"/>
              </a:ext>
            </a:extLst>
          </p:cNvPr>
          <p:cNvSpPr txBox="1"/>
          <p:nvPr/>
        </p:nvSpPr>
        <p:spPr>
          <a:xfrm>
            <a:off x="2081816" y="1201675"/>
            <a:ext cx="2862450" cy="425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Neil Ford &amp; Mark Richards</a:t>
            </a:r>
            <a:br>
              <a:rPr lang="en-US" sz="1200" dirty="0"/>
            </a:br>
            <a:r>
              <a:rPr lang="en-US" sz="1200" dirty="0"/>
              <a:t>Software Architecture Fundamentals</a:t>
            </a:r>
          </a:p>
        </p:txBody>
      </p:sp>
    </p:spTree>
    <p:extLst>
      <p:ext uri="{BB962C8B-B14F-4D97-AF65-F5344CB8AC3E}">
        <p14:creationId xmlns:p14="http://schemas.microsoft.com/office/powerpoint/2010/main" val="1911678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077201" y="6400800"/>
            <a:ext cx="1905000" cy="457200"/>
          </a:xfrm>
        </p:spPr>
        <p:txBody>
          <a:bodyPr/>
          <a:lstStyle/>
          <a:p>
            <a:fld id="{FB52F525-320B-DF46-8204-EAFC07CB6EDC}" type="slidenum">
              <a:rPr lang="en-US"/>
              <a:pPr/>
              <a:t>7</a:t>
            </a:fld>
            <a:endParaRPr lang="en-US" dirty="0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76021" y="251556"/>
            <a:ext cx="7772400" cy="1143000"/>
          </a:xfrm>
        </p:spPr>
        <p:txBody>
          <a:bodyPr anchor="t" anchorCtr="0"/>
          <a:lstStyle/>
          <a:p>
            <a:r>
              <a:rPr lang="en-US" dirty="0"/>
              <a:t>System Quality Attributes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EF92-49BA-AE40-9092-05C4DB476585}"/>
              </a:ext>
            </a:extLst>
          </p:cNvPr>
          <p:cNvSpPr/>
          <p:nvPr/>
        </p:nvSpPr>
        <p:spPr>
          <a:xfrm>
            <a:off x="3886200" y="1905001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2" tooltip="wikt:deployability"/>
              </a:rPr>
              <a:t>deployability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" tooltip="Discoverability"/>
              </a:rPr>
              <a:t>discoverability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[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Erl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4" tooltip="wikt:distributability"/>
              </a:rPr>
              <a:t>distributability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5" tooltip="Durability (database systems)"/>
              </a:rPr>
              <a:t>durability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" tooltip="Effectiveness"/>
              </a:rPr>
              <a:t>effectiveness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7" tooltip="wikt:efficiency"/>
              </a:rPr>
              <a:t>efficiency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8" tooltip="Evolvability"/>
              </a:rPr>
              <a:t>evolvability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9" tooltip="Extensibility"/>
              </a:rPr>
              <a:t>extensibility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0" tooltip="Failure transparency"/>
              </a:rPr>
              <a:t>failure transparency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1" tooltip="Fault-tolerance"/>
              </a:rPr>
              <a:t>fault-tolerance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2" tooltip="Fidelity"/>
              </a:rPr>
              <a:t>fidelity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3" tooltip="Flexibility (engineering)"/>
              </a:rPr>
              <a:t>flexibility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14" tooltip="wikt:inspectability"/>
              </a:rPr>
              <a:t>inspectability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15" tooltip="wikt:installability"/>
              </a:rPr>
              <a:t>installability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6" tooltip="Data corruption"/>
              </a:rPr>
              <a:t>integrity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7" tooltip="Interchangeable parts"/>
              </a:rPr>
              <a:t>interchangeability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8" tooltip="Interoperability"/>
              </a:rPr>
              <a:t>interoperability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[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Erl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19" tooltip="Learnability"/>
              </a:rPr>
              <a:t>learnability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0" tooltip="Maintainability"/>
              </a:rPr>
              <a:t>maintainability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21" tooltip="wikt:manageability"/>
              </a:rPr>
              <a:t>manageability</a:t>
            </a:r>
            <a:endParaRPr lang="en-US" sz="1200" b="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3CF37A-F214-E140-B876-D9DA05724C48}"/>
              </a:ext>
            </a:extLst>
          </p:cNvPr>
          <p:cNvSpPr/>
          <p:nvPr/>
        </p:nvSpPr>
        <p:spPr>
          <a:xfrm>
            <a:off x="8077201" y="1905000"/>
            <a:ext cx="2209800" cy="3250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2" tooltip="Scalability"/>
              </a:rPr>
              <a:t>scalability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23" tooltip="wikt:Special:Search/seamless"/>
              </a:rPr>
              <a:t>seamlessness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4" tooltip="Self-sustainability"/>
              </a:rPr>
              <a:t>self-sustainability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5" tooltip="Serviceability (computer)"/>
              </a:rPr>
              <a:t>serviceability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26" tooltip="wikt:securability"/>
              </a:rPr>
              <a:t>securability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7" tooltip="Simplicity"/>
              </a:rPr>
              <a:t>simplicity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8" tooltip="Stability Model"/>
              </a:rPr>
              <a:t>stability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29" tooltip="Standardization"/>
              </a:rPr>
              <a:t>standards compliance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0" tooltip="Survivability"/>
              </a:rPr>
              <a:t>survivability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1" tooltip="Sustainability"/>
              </a:rPr>
              <a:t>sustainability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32" tooltip="wikt:tailorability"/>
              </a:rPr>
              <a:t>tailorability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3" tooltip="Testability"/>
              </a:rPr>
              <a:t>testability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4" tooltip="Timeliness"/>
              </a:rPr>
              <a:t>timeliness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5" tooltip="Traceability"/>
              </a:rPr>
              <a:t>traceability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6" tooltip="Transparency (behavior)"/>
              </a:rPr>
              <a:t>transparency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37" tooltip="wikt:ubiquity"/>
              </a:rPr>
              <a:t>ubiquity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38" tooltip="Understandability"/>
              </a:rPr>
              <a:t>understandability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39" tooltip="wikt:upgradability"/>
              </a:rPr>
              <a:t>upgradability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0" tooltip="Vulnerability"/>
              </a:rPr>
              <a:t>vulnerability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1" tooltip="Usability"/>
              </a:rPr>
              <a:t>usability</a:t>
            </a:r>
            <a:endParaRPr lang="en-US" sz="1200" b="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489EAA-0724-6048-B178-D51C85164C71}"/>
              </a:ext>
            </a:extLst>
          </p:cNvPr>
          <p:cNvSpPr/>
          <p:nvPr/>
        </p:nvSpPr>
        <p:spPr>
          <a:xfrm>
            <a:off x="1905000" y="1905001"/>
            <a:ext cx="4572000" cy="358251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2" tooltip="Accessibility"/>
              </a:rPr>
              <a:t>accessibility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accountability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3" tooltip="Accuracy"/>
              </a:rPr>
              <a:t>accuracy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4" tooltip="Adaptation (computer science)"/>
              </a:rPr>
              <a:t>adaptability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administrability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45" tooltip="wikt:affordability"/>
              </a:rPr>
              <a:t>affordability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6" tooltip="Agility"/>
              </a:rPr>
              <a:t>agility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7" tooltip="Auditability"/>
              </a:rPr>
              <a:t>auditability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8" tooltip="Autonomy"/>
              </a:rPr>
              <a:t>autonomy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49" tooltip="Availability"/>
              </a:rPr>
              <a:t>availability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0" tooltip="wikt:compatibility"/>
              </a:rPr>
              <a:t>compatibility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51" tooltip="Composability"/>
              </a:rPr>
              <a:t>composability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2" tooltip="wikt:configurability"/>
              </a:rPr>
              <a:t>configurability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53" tooltip="Correctness (computer science)"/>
              </a:rPr>
              <a:t>correctness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54" tooltip="Credibility"/>
              </a:rPr>
              <a:t>credibility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5" tooltip="wikt:customizability"/>
              </a:rPr>
              <a:t>customizability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debugability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6" tooltip="wikt:degradability"/>
              </a:rPr>
              <a:t>degradability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7" tooltip="wikt:determinable"/>
              </a:rPr>
              <a:t>determinability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58" tooltip="wikt:demonstrability"/>
              </a:rPr>
              <a:t>demonstrability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59" tooltip="Dependability"/>
              </a:rPr>
              <a:t>dependability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2F0DE6-E090-EF49-9269-F68912460B72}"/>
              </a:ext>
            </a:extLst>
          </p:cNvPr>
          <p:cNvSpPr/>
          <p:nvPr/>
        </p:nvSpPr>
        <p:spPr>
          <a:xfrm>
            <a:off x="5890846" y="1905001"/>
            <a:ext cx="4572000" cy="358251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u="sng" dirty="0">
                <a:solidFill>
                  <a:srgbClr val="663366"/>
                </a:solidFill>
                <a:latin typeface="Arial" panose="020B0604020202020204" pitchFamily="34" charset="0"/>
                <a:hlinkClick r:id="rId60" tooltip="wikt:mobility"/>
              </a:rPr>
              <a:t>mobility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61" tooltip="wikt:modifiability"/>
              </a:rPr>
              <a:t>modifiability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2" tooltip="Modularity (programming)"/>
              </a:rPr>
              <a:t>modularity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3" tooltip="Operability"/>
              </a:rPr>
              <a:t>operability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4" tooltip="Orthogonality"/>
              </a:rPr>
              <a:t>orthogonality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5" tooltip="Software portability"/>
              </a:rPr>
              <a:t>portability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6" tooltip="Precision (computer science)"/>
              </a:rPr>
              <a:t>precision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7" tooltip="Predictability"/>
              </a:rPr>
              <a:t>predictability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68" tooltip="Capability (systems engineering)"/>
              </a:rPr>
              <a:t>process capabilities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69" tooltip="wikt:producibility"/>
              </a:rPr>
              <a:t>producibility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70" tooltip="wikt:provability"/>
              </a:rPr>
              <a:t>provability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63366"/>
                </a:solidFill>
                <a:latin typeface="Arial" panose="020B0604020202020204" pitchFamily="34" charset="0"/>
                <a:hlinkClick r:id="rId71" tooltip="wikt:recoverability"/>
              </a:rPr>
              <a:t>recoverability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2" tooltip="Relevance"/>
              </a:rPr>
              <a:t>relevance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3" tooltip="Reliability (computer networking)"/>
              </a:rPr>
              <a:t>reliability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4" tooltip="Repeatability"/>
              </a:rPr>
              <a:t>repeatability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5" tooltip="Reproducibility"/>
              </a:rPr>
              <a:t>reproducibility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6" tooltip="Resilience (engineering and construction)"/>
              </a:rPr>
              <a:t>resilience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7" tooltip="Responsiveness"/>
              </a:rPr>
              <a:t>responsiveness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8" tooltip="Reusability"/>
              </a:rPr>
              <a:t>reusability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 [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Erl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79" tooltip="Robustness (computer science)"/>
              </a:rPr>
              <a:t>robustness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0080"/>
                </a:solidFill>
                <a:latin typeface="Arial" panose="020B0604020202020204" pitchFamily="34" charset="0"/>
                <a:hlinkClick r:id="rId80" tooltip="Safety"/>
              </a:rPr>
              <a:t>safety</a:t>
            </a:r>
            <a:endParaRPr lang="en-US" sz="12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B76410-190A-A14B-A9E6-59BBAE36A010}"/>
              </a:ext>
            </a:extLst>
          </p:cNvPr>
          <p:cNvSpPr txBox="1"/>
          <p:nvPr/>
        </p:nvSpPr>
        <p:spPr>
          <a:xfrm>
            <a:off x="1980845" y="966032"/>
            <a:ext cx="5112297" cy="25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List_of_system_quality_attributes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68B50-5E4D-3E4B-AEC1-9980857F95A3}"/>
              </a:ext>
            </a:extLst>
          </p:cNvPr>
          <p:cNvPicPr>
            <a:picLocks noChangeAspect="1"/>
          </p:cNvPicPr>
          <p:nvPr/>
        </p:nvPicPr>
        <p:blipFill>
          <a:blip r:embed="rId81"/>
          <a:stretch>
            <a:fillRect/>
          </a:stretch>
        </p:blipFill>
        <p:spPr>
          <a:xfrm>
            <a:off x="7924801" y="251558"/>
            <a:ext cx="1668914" cy="14289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522C63-CBD5-804A-B2A5-5A9C93107908}"/>
              </a:ext>
            </a:extLst>
          </p:cNvPr>
          <p:cNvSpPr txBox="1"/>
          <p:nvPr/>
        </p:nvSpPr>
        <p:spPr>
          <a:xfrm>
            <a:off x="1752601" y="5858064"/>
            <a:ext cx="8610600" cy="592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attributes and the tradeoffs associated with them influence architecture and design decisions</a:t>
            </a:r>
          </a:p>
        </p:txBody>
      </p:sp>
    </p:spTree>
    <p:extLst>
      <p:ext uri="{BB962C8B-B14F-4D97-AF65-F5344CB8AC3E}">
        <p14:creationId xmlns:p14="http://schemas.microsoft.com/office/powerpoint/2010/main" val="21526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077201" y="6400800"/>
            <a:ext cx="1905000" cy="457200"/>
          </a:xfrm>
        </p:spPr>
        <p:txBody>
          <a:bodyPr/>
          <a:lstStyle/>
          <a:p>
            <a:fld id="{FB52F525-320B-DF46-8204-EAFC07CB6EDC}" type="slidenum">
              <a:rPr lang="en-US"/>
              <a:pPr/>
              <a:t>8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76021" y="251556"/>
            <a:ext cx="7772400" cy="1143000"/>
          </a:xfrm>
        </p:spPr>
        <p:txBody>
          <a:bodyPr anchor="t" anchorCtr="0"/>
          <a:lstStyle/>
          <a:p>
            <a:r>
              <a:rPr lang="en-US" dirty="0"/>
              <a:t>System Quality Attributes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B76410-190A-A14B-A9E6-59BBAE36A010}"/>
              </a:ext>
            </a:extLst>
          </p:cNvPr>
          <p:cNvSpPr txBox="1"/>
          <p:nvPr/>
        </p:nvSpPr>
        <p:spPr>
          <a:xfrm>
            <a:off x="1980845" y="966032"/>
            <a:ext cx="5112297" cy="25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Ref: 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List_of_system_quality_attributes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68B50-5E4D-3E4B-AEC1-9980857F9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242" y="251556"/>
            <a:ext cx="1668914" cy="14289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522C63-CBD5-804A-B2A5-5A9C93107908}"/>
              </a:ext>
            </a:extLst>
          </p:cNvPr>
          <p:cNvSpPr txBox="1"/>
          <p:nvPr/>
        </p:nvSpPr>
        <p:spPr>
          <a:xfrm>
            <a:off x="2020748" y="1947861"/>
            <a:ext cx="8610600" cy="592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Although there are many quality attributes, certain ones tend to appear again and again that impact the design and architecture of systems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DF6EBF-FF10-0941-B421-736E75C6E22C}"/>
              </a:ext>
            </a:extLst>
          </p:cNvPr>
          <p:cNvSpPr txBox="1"/>
          <p:nvPr/>
        </p:nvSpPr>
        <p:spPr>
          <a:xfrm>
            <a:off x="2362201" y="3079036"/>
            <a:ext cx="8610600" cy="2337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Modularity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Maintainability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Testability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Availability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 err="1"/>
              <a:t>Deployability</a:t>
            </a:r>
            <a:endParaRPr lang="en-US" dirty="0"/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Reliability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Scalability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Evolvability</a:t>
            </a:r>
          </a:p>
          <a:p>
            <a:pPr marL="342905" indent="-342905">
              <a:buFont typeface="Arial" panose="020B0604020202020204" pitchFamily="34" charset="0"/>
              <a:buChar char="•"/>
            </a:pPr>
            <a:r>
              <a:rPr lang="en-US" dirty="0"/>
              <a:t>Affordability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36C66B-1917-2D44-BD18-9425D765AE7F}"/>
              </a:ext>
            </a:extLst>
          </p:cNvPr>
          <p:cNvSpPr txBox="1"/>
          <p:nvPr/>
        </p:nvSpPr>
        <p:spPr>
          <a:xfrm rot="5400000">
            <a:off x="4977731" y="4675400"/>
            <a:ext cx="2258119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++ FEASIBILITY ++</a:t>
            </a:r>
          </a:p>
        </p:txBody>
      </p:sp>
    </p:spTree>
    <p:extLst>
      <p:ext uri="{BB962C8B-B14F-4D97-AF65-F5344CB8AC3E}">
        <p14:creationId xmlns:p14="http://schemas.microsoft.com/office/powerpoint/2010/main" val="3654212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077201" y="6400800"/>
            <a:ext cx="1905000" cy="457200"/>
          </a:xfrm>
        </p:spPr>
        <p:txBody>
          <a:bodyPr/>
          <a:lstStyle/>
          <a:p>
            <a:fld id="{FB52F525-320B-DF46-8204-EAFC07CB6EDC}" type="slidenum">
              <a:rPr lang="en-US"/>
              <a:pPr/>
              <a:t>9</a:t>
            </a:fld>
            <a:endParaRPr lang="en-US"/>
          </a:p>
        </p:txBody>
      </p:sp>
      <p:sp>
        <p:nvSpPr>
          <p:cNvPr id="475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76021" y="251556"/>
            <a:ext cx="7772400" cy="1143000"/>
          </a:xfrm>
        </p:spPr>
        <p:txBody>
          <a:bodyPr anchor="t" anchorCtr="0"/>
          <a:lstStyle/>
          <a:p>
            <a:r>
              <a:rPr lang="en-US" dirty="0"/>
              <a:t>Blockchain Demo – Quality Attributes and Design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76A71A-6C6D-184C-9BD9-FABBF45AA710}"/>
              </a:ext>
            </a:extLst>
          </p:cNvPr>
          <p:cNvSpPr/>
          <p:nvPr/>
        </p:nvSpPr>
        <p:spPr bwMode="auto">
          <a:xfrm>
            <a:off x="4343400" y="1524000"/>
            <a:ext cx="5715000" cy="4800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777356-6BAE-3846-9174-D3F821B566C4}"/>
              </a:ext>
            </a:extLst>
          </p:cNvPr>
          <p:cNvSpPr txBox="1"/>
          <p:nvPr/>
        </p:nvSpPr>
        <p:spPr>
          <a:xfrm>
            <a:off x="6501208" y="1551800"/>
            <a:ext cx="1454244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Kubernetes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FD5BE-F3CF-5748-AEE0-23C05FA255B0}"/>
              </a:ext>
            </a:extLst>
          </p:cNvPr>
          <p:cNvSpPr/>
          <p:nvPr/>
        </p:nvSpPr>
        <p:spPr bwMode="auto">
          <a:xfrm>
            <a:off x="7924801" y="2007002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272A6F-A566-0E4C-A4B2-A230B5C326A2}"/>
              </a:ext>
            </a:extLst>
          </p:cNvPr>
          <p:cNvSpPr txBox="1"/>
          <p:nvPr/>
        </p:nvSpPr>
        <p:spPr>
          <a:xfrm>
            <a:off x="7995984" y="1991380"/>
            <a:ext cx="1138453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Blockchain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UI Pod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FD84DA-3E17-184F-8322-B9ACFA5A25D0}"/>
              </a:ext>
            </a:extLst>
          </p:cNvPr>
          <p:cNvSpPr/>
          <p:nvPr/>
        </p:nvSpPr>
        <p:spPr bwMode="auto">
          <a:xfrm>
            <a:off x="7924801" y="2817157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2E3E83-BF44-4D40-A777-D49BFA6AFD6E}"/>
              </a:ext>
            </a:extLst>
          </p:cNvPr>
          <p:cNvSpPr txBox="1"/>
          <p:nvPr/>
        </p:nvSpPr>
        <p:spPr>
          <a:xfrm>
            <a:off x="7836488" y="2923645"/>
            <a:ext cx="1457450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rgbClr val="FFFF00"/>
                </a:solidFill>
              </a:rPr>
              <a:t>GoLang</a:t>
            </a:r>
            <a:r>
              <a:rPr lang="en-US" sz="1400" dirty="0">
                <a:solidFill>
                  <a:srgbClr val="FFFF00"/>
                </a:solidFill>
              </a:rPr>
              <a:t>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API Pod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E4D08D-F9D1-DC46-9328-CE9F05DEDF79}"/>
              </a:ext>
            </a:extLst>
          </p:cNvPr>
          <p:cNvSpPr/>
          <p:nvPr/>
        </p:nvSpPr>
        <p:spPr bwMode="auto">
          <a:xfrm>
            <a:off x="7915657" y="3627312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33C5A5-86E3-B146-830E-AC4E9CDC9836}"/>
              </a:ext>
            </a:extLst>
          </p:cNvPr>
          <p:cNvSpPr txBox="1"/>
          <p:nvPr/>
        </p:nvSpPr>
        <p:spPr>
          <a:xfrm>
            <a:off x="7905090" y="3733801"/>
            <a:ext cx="1301958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NODE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API Pod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5E3466-080C-0648-BB2E-11E3EAD72452}"/>
              </a:ext>
            </a:extLst>
          </p:cNvPr>
          <p:cNvSpPr/>
          <p:nvPr/>
        </p:nvSpPr>
        <p:spPr bwMode="auto">
          <a:xfrm>
            <a:off x="7906513" y="4437467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16D358-CAF8-9641-A3C3-0F626D20B0D5}"/>
              </a:ext>
            </a:extLst>
          </p:cNvPr>
          <p:cNvSpPr txBox="1"/>
          <p:nvPr/>
        </p:nvSpPr>
        <p:spPr>
          <a:xfrm>
            <a:off x="7902359" y="4543956"/>
            <a:ext cx="1289135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Kotlin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API Pod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76A63B-1D2E-DC46-A5DC-8041550D2B6D}"/>
              </a:ext>
            </a:extLst>
          </p:cNvPr>
          <p:cNvSpPr/>
          <p:nvPr/>
        </p:nvSpPr>
        <p:spPr bwMode="auto">
          <a:xfrm>
            <a:off x="7897369" y="5247623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5EA981-6C09-9A4A-BAD6-16086D1F92F8}"/>
              </a:ext>
            </a:extLst>
          </p:cNvPr>
          <p:cNvSpPr txBox="1"/>
          <p:nvPr/>
        </p:nvSpPr>
        <p:spPr>
          <a:xfrm>
            <a:off x="7902029" y="5354110"/>
            <a:ext cx="1271502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RUST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API Pod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C22B13-89C1-8C48-8FC9-2F64EB723B6A}"/>
              </a:ext>
            </a:extLst>
          </p:cNvPr>
          <p:cNvSpPr/>
          <p:nvPr/>
        </p:nvSpPr>
        <p:spPr bwMode="auto">
          <a:xfrm>
            <a:off x="6372028" y="2057402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EA9406-53B7-E64D-995E-7F0CC7E811CE}"/>
              </a:ext>
            </a:extLst>
          </p:cNvPr>
          <p:cNvSpPr txBox="1"/>
          <p:nvPr/>
        </p:nvSpPr>
        <p:spPr>
          <a:xfrm>
            <a:off x="6443212" y="2163889"/>
            <a:ext cx="1138453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Blockchain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UI Service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91FD88-6B37-5647-A307-7438DDF0BCD0}"/>
              </a:ext>
            </a:extLst>
          </p:cNvPr>
          <p:cNvSpPr/>
          <p:nvPr/>
        </p:nvSpPr>
        <p:spPr bwMode="auto">
          <a:xfrm>
            <a:off x="6372028" y="2867556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38342C-A92C-A24B-907A-563114DFA29D}"/>
              </a:ext>
            </a:extLst>
          </p:cNvPr>
          <p:cNvSpPr txBox="1"/>
          <p:nvPr/>
        </p:nvSpPr>
        <p:spPr>
          <a:xfrm>
            <a:off x="6283716" y="2974044"/>
            <a:ext cx="1457450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rgbClr val="FFFF00"/>
                </a:solidFill>
              </a:rPr>
              <a:t>GoLang</a:t>
            </a:r>
            <a:r>
              <a:rPr lang="en-US" sz="1400" dirty="0">
                <a:solidFill>
                  <a:srgbClr val="FFFF00"/>
                </a:solidFill>
              </a:rPr>
              <a:t>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Service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BD632A-9BFF-0D40-A176-52651CB5672B}"/>
              </a:ext>
            </a:extLst>
          </p:cNvPr>
          <p:cNvSpPr/>
          <p:nvPr/>
        </p:nvSpPr>
        <p:spPr bwMode="auto">
          <a:xfrm>
            <a:off x="6362884" y="3677711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379A51B-2D62-9A4E-8FD3-7B9E828AE422}"/>
              </a:ext>
            </a:extLst>
          </p:cNvPr>
          <p:cNvSpPr txBox="1"/>
          <p:nvPr/>
        </p:nvSpPr>
        <p:spPr>
          <a:xfrm>
            <a:off x="6352318" y="3784200"/>
            <a:ext cx="1301958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NODE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601CF5-5C20-EE46-8BB1-2A6EB3540128}"/>
              </a:ext>
            </a:extLst>
          </p:cNvPr>
          <p:cNvSpPr/>
          <p:nvPr/>
        </p:nvSpPr>
        <p:spPr bwMode="auto">
          <a:xfrm>
            <a:off x="6353740" y="4487866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C4F568-A407-804B-BB95-46392711185E}"/>
              </a:ext>
            </a:extLst>
          </p:cNvPr>
          <p:cNvSpPr txBox="1"/>
          <p:nvPr/>
        </p:nvSpPr>
        <p:spPr>
          <a:xfrm>
            <a:off x="6349586" y="4594355"/>
            <a:ext cx="1289135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Kotlin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Service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539CCD-A4EF-9349-AD60-8117D99207C7}"/>
              </a:ext>
            </a:extLst>
          </p:cNvPr>
          <p:cNvSpPr/>
          <p:nvPr/>
        </p:nvSpPr>
        <p:spPr bwMode="auto">
          <a:xfrm>
            <a:off x="6344596" y="5298022"/>
            <a:ext cx="1253096" cy="736199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4CBBDA-2667-C54C-8C0A-F403B4969151}"/>
              </a:ext>
            </a:extLst>
          </p:cNvPr>
          <p:cNvSpPr txBox="1"/>
          <p:nvPr/>
        </p:nvSpPr>
        <p:spPr>
          <a:xfrm>
            <a:off x="6349257" y="5404509"/>
            <a:ext cx="1271502" cy="481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RUST Solver</a:t>
            </a:r>
            <a:br>
              <a:rPr lang="en-US" sz="1400" dirty="0">
                <a:solidFill>
                  <a:srgbClr val="FFFF00"/>
                </a:solidFill>
              </a:rPr>
            </a:br>
            <a:r>
              <a:rPr lang="en-US" sz="1400" dirty="0">
                <a:solidFill>
                  <a:srgbClr val="FFFF00"/>
                </a:solidFill>
              </a:rPr>
              <a:t>Service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CCB767-011E-E740-9C0E-3280F2BA008F}"/>
              </a:ext>
            </a:extLst>
          </p:cNvPr>
          <p:cNvCxnSpPr>
            <a:stCxn id="23" idx="3"/>
            <a:endCxn id="13" idx="1"/>
          </p:cNvCxnSpPr>
          <p:nvPr/>
        </p:nvCxnSpPr>
        <p:spPr bwMode="auto">
          <a:xfrm flipV="1">
            <a:off x="7625124" y="2375102"/>
            <a:ext cx="299676" cy="5039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1D526B0-BA23-A448-BA7B-B04C9F94A7DB}"/>
              </a:ext>
            </a:extLst>
          </p:cNvPr>
          <p:cNvCxnSpPr>
            <a:cxnSpLocks/>
            <a:stCxn id="28" idx="3"/>
            <a:endCxn id="17" idx="1"/>
          </p:cNvCxnSpPr>
          <p:nvPr/>
        </p:nvCxnSpPr>
        <p:spPr bwMode="auto">
          <a:xfrm flipV="1">
            <a:off x="7654276" y="3995412"/>
            <a:ext cx="261381" cy="2939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1839D17-B1BC-3245-A530-A92A7FB1E0F5}"/>
              </a:ext>
            </a:extLst>
          </p:cNvPr>
          <p:cNvCxnSpPr>
            <a:cxnSpLocks/>
            <a:stCxn id="29" idx="3"/>
            <a:endCxn id="19" idx="1"/>
          </p:cNvCxnSpPr>
          <p:nvPr/>
        </p:nvCxnSpPr>
        <p:spPr bwMode="auto">
          <a:xfrm flipV="1">
            <a:off x="7606836" y="4805567"/>
            <a:ext cx="299676" cy="5039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EB8E615-3028-344C-BB59-E0F32659FF1F}"/>
              </a:ext>
            </a:extLst>
          </p:cNvPr>
          <p:cNvCxnSpPr>
            <a:cxnSpLocks/>
            <a:stCxn id="31" idx="3"/>
            <a:endCxn id="21" idx="1"/>
          </p:cNvCxnSpPr>
          <p:nvPr/>
        </p:nvCxnSpPr>
        <p:spPr bwMode="auto">
          <a:xfrm flipV="1">
            <a:off x="7597692" y="5615723"/>
            <a:ext cx="299676" cy="5039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D7ED7A8-B41E-8741-82E1-D72BE3472304}"/>
              </a:ext>
            </a:extLst>
          </p:cNvPr>
          <p:cNvCxnSpPr>
            <a:cxnSpLocks/>
            <a:endCxn id="16" idx="1"/>
          </p:cNvCxnSpPr>
          <p:nvPr/>
        </p:nvCxnSpPr>
        <p:spPr bwMode="auto">
          <a:xfrm flipV="1">
            <a:off x="7523667" y="3164256"/>
            <a:ext cx="312821" cy="11234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2742911A-8812-274B-A191-B6AEF43F85EE}"/>
              </a:ext>
            </a:extLst>
          </p:cNvPr>
          <p:cNvSpPr/>
          <p:nvPr/>
        </p:nvSpPr>
        <p:spPr bwMode="auto">
          <a:xfrm rot="16200000">
            <a:off x="2815796" y="3816767"/>
            <a:ext cx="3973658" cy="461246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6FD5EC-B9DF-764E-87E2-A72E77AF9227}"/>
              </a:ext>
            </a:extLst>
          </p:cNvPr>
          <p:cNvSpPr txBox="1"/>
          <p:nvPr/>
        </p:nvSpPr>
        <p:spPr>
          <a:xfrm rot="16200000">
            <a:off x="2880311" y="3900567"/>
            <a:ext cx="3973658" cy="287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HA Proxy Ingress Controller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5C6C612-BFC5-B945-8A01-F97B546D1546}"/>
              </a:ext>
            </a:extLst>
          </p:cNvPr>
          <p:cNvCxnSpPr>
            <a:cxnSpLocks/>
            <a:stCxn id="52" idx="2"/>
            <a:endCxn id="23" idx="1"/>
          </p:cNvCxnSpPr>
          <p:nvPr/>
        </p:nvCxnSpPr>
        <p:spPr bwMode="auto">
          <a:xfrm flipV="1">
            <a:off x="5033248" y="2425500"/>
            <a:ext cx="1338780" cy="162189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0CCBF9B-B13E-354D-B2DF-691BB302D117}"/>
              </a:ext>
            </a:extLst>
          </p:cNvPr>
          <p:cNvCxnSpPr>
            <a:cxnSpLocks/>
            <a:stCxn id="52" idx="2"/>
            <a:endCxn id="26" idx="1"/>
          </p:cNvCxnSpPr>
          <p:nvPr/>
        </p:nvCxnSpPr>
        <p:spPr bwMode="auto">
          <a:xfrm flipV="1">
            <a:off x="5033248" y="3214655"/>
            <a:ext cx="1250468" cy="83273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3D1D9C2-AB32-B54D-8906-51F29AF0D8C0}"/>
              </a:ext>
            </a:extLst>
          </p:cNvPr>
          <p:cNvCxnSpPr>
            <a:cxnSpLocks/>
            <a:stCxn id="53" idx="2"/>
          </p:cNvCxnSpPr>
          <p:nvPr/>
        </p:nvCxnSpPr>
        <p:spPr bwMode="auto">
          <a:xfrm>
            <a:off x="5010802" y="4044229"/>
            <a:ext cx="1337578" cy="15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5F9C390-1043-124D-AEC5-195E5CE5DFE4}"/>
              </a:ext>
            </a:extLst>
          </p:cNvPr>
          <p:cNvCxnSpPr>
            <a:cxnSpLocks/>
            <a:stCxn id="53" idx="2"/>
            <a:endCxn id="29" idx="1"/>
          </p:cNvCxnSpPr>
          <p:nvPr/>
        </p:nvCxnSpPr>
        <p:spPr bwMode="auto">
          <a:xfrm>
            <a:off x="5010802" y="4044229"/>
            <a:ext cx="1342938" cy="8117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B354DAF-FACE-B445-A444-E21CC7BD15C8}"/>
              </a:ext>
            </a:extLst>
          </p:cNvPr>
          <p:cNvCxnSpPr>
            <a:cxnSpLocks/>
          </p:cNvCxnSpPr>
          <p:nvPr/>
        </p:nvCxnSpPr>
        <p:spPr bwMode="auto">
          <a:xfrm>
            <a:off x="5021030" y="4044229"/>
            <a:ext cx="1332711" cy="8117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842D8AD-F2A9-E94F-B967-9F00BE0AE328}"/>
              </a:ext>
            </a:extLst>
          </p:cNvPr>
          <p:cNvCxnSpPr>
            <a:cxnSpLocks/>
          </p:cNvCxnSpPr>
          <p:nvPr/>
        </p:nvCxnSpPr>
        <p:spPr bwMode="auto">
          <a:xfrm>
            <a:off x="5021030" y="4044229"/>
            <a:ext cx="1332711" cy="8117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08D2F35-ECCE-4046-A510-92E356F19B95}"/>
              </a:ext>
            </a:extLst>
          </p:cNvPr>
          <p:cNvCxnSpPr>
            <a:cxnSpLocks/>
            <a:stCxn id="53" idx="2"/>
            <a:endCxn id="31" idx="1"/>
          </p:cNvCxnSpPr>
          <p:nvPr/>
        </p:nvCxnSpPr>
        <p:spPr bwMode="auto">
          <a:xfrm>
            <a:off x="5010802" y="4044229"/>
            <a:ext cx="1333794" cy="162189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2DE53C60-F910-F04D-B472-8D63B05DDABB}"/>
              </a:ext>
            </a:extLst>
          </p:cNvPr>
          <p:cNvSpPr/>
          <p:nvPr/>
        </p:nvSpPr>
        <p:spPr bwMode="auto">
          <a:xfrm>
            <a:off x="1759810" y="3204045"/>
            <a:ext cx="1782785" cy="146863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11" eaLnBrk="1" hangingPunct="1">
              <a:lnSpc>
                <a:spcPct val="100000"/>
              </a:lnSpc>
            </a:pPr>
            <a:endParaRPr lang="en-US" sz="2400" b="0">
              <a:latin typeface="Tahoma" charset="0"/>
              <a:ea typeface="ＭＳ Ｐゴシック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A2BF81E-6065-E94E-8F6C-96DAF475FCE2}"/>
              </a:ext>
            </a:extLst>
          </p:cNvPr>
          <p:cNvSpPr txBox="1"/>
          <p:nvPr/>
        </p:nvSpPr>
        <p:spPr>
          <a:xfrm>
            <a:off x="2009840" y="3661633"/>
            <a:ext cx="1107996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Browser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98DE1AC-5EB2-0648-BD91-1EEE2D64F6A1}"/>
              </a:ext>
            </a:extLst>
          </p:cNvPr>
          <p:cNvCxnSpPr>
            <a:cxnSpLocks/>
            <a:stCxn id="71" idx="3"/>
          </p:cNvCxnSpPr>
          <p:nvPr/>
        </p:nvCxnSpPr>
        <p:spPr bwMode="auto">
          <a:xfrm>
            <a:off x="3542595" y="3938363"/>
            <a:ext cx="1024045" cy="10586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CA77F555-6A6B-BE45-A14B-FC5642D2B711}"/>
              </a:ext>
            </a:extLst>
          </p:cNvPr>
          <p:cNvSpPr/>
          <p:nvPr/>
        </p:nvSpPr>
        <p:spPr bwMode="auto">
          <a:xfrm>
            <a:off x="7906513" y="2492887"/>
            <a:ext cx="1253096" cy="22387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11" eaLnBrk="1" hangingPunct="1">
              <a:lnSpc>
                <a:spcPct val="100000"/>
              </a:lnSpc>
            </a:pPr>
            <a:r>
              <a:rPr lang="en-US" sz="1200" b="0" dirty="0">
                <a:latin typeface="Tahoma" charset="0"/>
                <a:ea typeface="ＭＳ Ｐゴシック" charset="0"/>
              </a:rPr>
              <a:t>container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1ADDDD2-2652-D242-B3CA-C6FDE65F7968}"/>
              </a:ext>
            </a:extLst>
          </p:cNvPr>
          <p:cNvSpPr/>
          <p:nvPr/>
        </p:nvSpPr>
        <p:spPr bwMode="auto">
          <a:xfrm>
            <a:off x="7915657" y="3340394"/>
            <a:ext cx="1253096" cy="22387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11" eaLnBrk="1" hangingPunct="1">
              <a:lnSpc>
                <a:spcPct val="100000"/>
              </a:lnSpc>
            </a:pPr>
            <a:r>
              <a:rPr lang="en-US" sz="1200" b="0" dirty="0">
                <a:latin typeface="Tahoma" charset="0"/>
                <a:ea typeface="ＭＳ Ｐゴシック" charset="0"/>
              </a:rPr>
              <a:t>container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5831D8F-42B4-4748-9D44-C611AF4D03DD}"/>
              </a:ext>
            </a:extLst>
          </p:cNvPr>
          <p:cNvSpPr/>
          <p:nvPr/>
        </p:nvSpPr>
        <p:spPr bwMode="auto">
          <a:xfrm>
            <a:off x="7924801" y="4187903"/>
            <a:ext cx="1253096" cy="22387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11" eaLnBrk="1" hangingPunct="1">
              <a:lnSpc>
                <a:spcPct val="100000"/>
              </a:lnSpc>
            </a:pPr>
            <a:r>
              <a:rPr lang="en-US" sz="1200" b="0" dirty="0">
                <a:latin typeface="Tahoma" charset="0"/>
                <a:ea typeface="ＭＳ Ｐゴシック" charset="0"/>
              </a:rPr>
              <a:t>container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2925295-4A4D-7440-8027-0F87BABEC038}"/>
              </a:ext>
            </a:extLst>
          </p:cNvPr>
          <p:cNvSpPr/>
          <p:nvPr/>
        </p:nvSpPr>
        <p:spPr bwMode="auto">
          <a:xfrm>
            <a:off x="7906513" y="4959202"/>
            <a:ext cx="1253096" cy="22387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11" eaLnBrk="1" hangingPunct="1">
              <a:lnSpc>
                <a:spcPct val="100000"/>
              </a:lnSpc>
            </a:pPr>
            <a:r>
              <a:rPr lang="en-US" sz="1200" b="0" dirty="0">
                <a:latin typeface="Tahoma" charset="0"/>
                <a:ea typeface="ＭＳ Ｐゴシック" charset="0"/>
              </a:rPr>
              <a:t>container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1B0919D-E138-074A-B34E-8E498B7511A3}"/>
              </a:ext>
            </a:extLst>
          </p:cNvPr>
          <p:cNvSpPr/>
          <p:nvPr/>
        </p:nvSpPr>
        <p:spPr bwMode="auto">
          <a:xfrm>
            <a:off x="7902184" y="5812306"/>
            <a:ext cx="1253096" cy="223874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11" eaLnBrk="1" hangingPunct="1">
              <a:lnSpc>
                <a:spcPct val="100000"/>
              </a:lnSpc>
            </a:pPr>
            <a:r>
              <a:rPr lang="en-US" sz="1200" b="0" dirty="0">
                <a:latin typeface="Tahoma" charset="0"/>
                <a:ea typeface="ＭＳ Ｐゴシック" charset="0"/>
              </a:rPr>
              <a:t>container</a:t>
            </a:r>
          </a:p>
        </p:txBody>
      </p:sp>
      <p:sp>
        <p:nvSpPr>
          <p:cNvPr id="475149" name="TextBox 475148">
            <a:extLst>
              <a:ext uri="{FF2B5EF4-FFF2-40B4-BE49-F238E27FC236}">
                <a16:creationId xmlns:a16="http://schemas.microsoft.com/office/drawing/2014/main" id="{A15A670A-8311-E547-B3DF-FC70AF225228}"/>
              </a:ext>
            </a:extLst>
          </p:cNvPr>
          <p:cNvSpPr txBox="1"/>
          <p:nvPr/>
        </p:nvSpPr>
        <p:spPr>
          <a:xfrm rot="16200000">
            <a:off x="2941884" y="2667890"/>
            <a:ext cx="1992853" cy="343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Localhost:30133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6D99E57-3267-8347-B60F-024ECE678D31}"/>
              </a:ext>
            </a:extLst>
          </p:cNvPr>
          <p:cNvSpPr txBox="1"/>
          <p:nvPr/>
        </p:nvSpPr>
        <p:spPr>
          <a:xfrm rot="19775140">
            <a:off x="5515055" y="3196732"/>
            <a:ext cx="760144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</a:t>
            </a:r>
            <a:r>
              <a:rPr lang="en-US" sz="1400" dirty="0" err="1"/>
              <a:t>api</a:t>
            </a:r>
            <a:r>
              <a:rPr lang="en-US" sz="1400" dirty="0"/>
              <a:t>/go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DD5BC3-23AF-EF4A-A89C-952DEF1B9A39}"/>
              </a:ext>
            </a:extLst>
          </p:cNvPr>
          <p:cNvSpPr txBox="1"/>
          <p:nvPr/>
        </p:nvSpPr>
        <p:spPr>
          <a:xfrm rot="18973988">
            <a:off x="5512235" y="2830382"/>
            <a:ext cx="234360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8CF6E3C-6A83-9E4C-9EEE-843AF8FB18BE}"/>
              </a:ext>
            </a:extLst>
          </p:cNvPr>
          <p:cNvSpPr txBox="1"/>
          <p:nvPr/>
        </p:nvSpPr>
        <p:spPr>
          <a:xfrm>
            <a:off x="5394341" y="3729334"/>
            <a:ext cx="968535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</a:t>
            </a:r>
            <a:r>
              <a:rPr lang="en-US" sz="1400" dirty="0" err="1"/>
              <a:t>api</a:t>
            </a:r>
            <a:r>
              <a:rPr lang="en-US" sz="1400" dirty="0"/>
              <a:t>/node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689F164-1F4E-0B47-83A7-B76048750A9E}"/>
              </a:ext>
            </a:extLst>
          </p:cNvPr>
          <p:cNvSpPr txBox="1"/>
          <p:nvPr/>
        </p:nvSpPr>
        <p:spPr>
          <a:xfrm rot="1946299">
            <a:off x="5324817" y="4242049"/>
            <a:ext cx="1018227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</a:t>
            </a:r>
            <a:r>
              <a:rPr lang="en-US" sz="1400" dirty="0" err="1"/>
              <a:t>api</a:t>
            </a:r>
            <a:r>
              <a:rPr lang="en-US" sz="1400" dirty="0"/>
              <a:t>/</a:t>
            </a:r>
            <a:r>
              <a:rPr lang="en-US" sz="1400" dirty="0" err="1"/>
              <a:t>kotlin</a:t>
            </a:r>
            <a:endParaRPr lang="en-US" sz="14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B1B0D0B-8F3F-014A-AFF4-47AFB6EADDCF}"/>
              </a:ext>
            </a:extLst>
          </p:cNvPr>
          <p:cNvSpPr txBox="1"/>
          <p:nvPr/>
        </p:nvSpPr>
        <p:spPr>
          <a:xfrm rot="2537272">
            <a:off x="5396397" y="4687104"/>
            <a:ext cx="880369" cy="287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</a:t>
            </a:r>
            <a:r>
              <a:rPr lang="en-US" sz="1400" dirty="0" err="1"/>
              <a:t>api</a:t>
            </a:r>
            <a:r>
              <a:rPr lang="en-US" sz="1400" dirty="0"/>
              <a:t>/rust</a:t>
            </a:r>
          </a:p>
        </p:txBody>
      </p:sp>
    </p:spTree>
    <p:extLst>
      <p:ext uri="{BB962C8B-B14F-4D97-AF65-F5344CB8AC3E}">
        <p14:creationId xmlns:p14="http://schemas.microsoft.com/office/powerpoint/2010/main" val="958389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8011"/>
      </a:dk2>
      <a:lt2>
        <a:srgbClr val="DD0806"/>
      </a:lt2>
      <a:accent1>
        <a:srgbClr val="0000D4"/>
      </a:accent1>
      <a:accent2>
        <a:srgbClr val="02ABEA"/>
      </a:accent2>
      <a:accent3>
        <a:srgbClr val="FFFFFF"/>
      </a:accent3>
      <a:accent4>
        <a:srgbClr val="000000"/>
      </a:accent4>
      <a:accent5>
        <a:srgbClr val="AAAAE6"/>
      </a:accent5>
      <a:accent6>
        <a:srgbClr val="029BD4"/>
      </a:accent6>
      <a:hlink>
        <a:srgbClr val="F20884"/>
      </a:hlink>
      <a:folHlink>
        <a:srgbClr val="FCF30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8011"/>
      </a:dk2>
      <a:lt2>
        <a:srgbClr val="DD0806"/>
      </a:lt2>
      <a:accent1>
        <a:srgbClr val="0000D4"/>
      </a:accent1>
      <a:accent2>
        <a:srgbClr val="02ABEA"/>
      </a:accent2>
      <a:accent3>
        <a:srgbClr val="FFFFFF"/>
      </a:accent3>
      <a:accent4>
        <a:srgbClr val="000000"/>
      </a:accent4>
      <a:accent5>
        <a:srgbClr val="AAAAE6"/>
      </a:accent5>
      <a:accent6>
        <a:srgbClr val="029BD4"/>
      </a:accent6>
      <a:hlink>
        <a:srgbClr val="F20884"/>
      </a:hlink>
      <a:folHlink>
        <a:srgbClr val="FCF30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27670</TotalTime>
  <Words>2466</Words>
  <Application>Microsoft Macintosh PowerPoint</Application>
  <PresentationFormat>Widescreen</PresentationFormat>
  <Paragraphs>412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Arial</vt:lpstr>
      <vt:lpstr>Comic Sans MS</vt:lpstr>
      <vt:lpstr>Helvetica</vt:lpstr>
      <vt:lpstr>Noto serif</vt:lpstr>
      <vt:lpstr>Tahoma</vt:lpstr>
      <vt:lpstr>Verdana</vt:lpstr>
      <vt:lpstr>Wingdings</vt:lpstr>
      <vt:lpstr>Office Theme</vt:lpstr>
      <vt:lpstr>SE 577 Software Architecture   Architectural Styles  </vt:lpstr>
      <vt:lpstr>Acknowledgement</vt:lpstr>
      <vt:lpstr>Software Architecture - Ingredients</vt:lpstr>
      <vt:lpstr>Architecture as an Algorithm</vt:lpstr>
      <vt:lpstr>We can also look at this non- hierarchical… The relation between the architecture and design spaces</vt:lpstr>
      <vt:lpstr>Architecture has a broader scope than design</vt:lpstr>
      <vt:lpstr>System Quality Attributes</vt:lpstr>
      <vt:lpstr>System Quality Attributes</vt:lpstr>
      <vt:lpstr>Blockchain Demo – Quality Attributes and Design</vt:lpstr>
      <vt:lpstr>The structure of the source code should not be determined arbitrarily </vt:lpstr>
      <vt:lpstr>Starting with understanding the structure of the system</vt:lpstr>
      <vt:lpstr>Back to Architecture Basics</vt:lpstr>
      <vt:lpstr>Architecture and Design Patterns</vt:lpstr>
      <vt:lpstr>Software Architecture Landscape</vt:lpstr>
      <vt:lpstr>Remember every system has an architecture – Our first architecture pattern</vt:lpstr>
      <vt:lpstr>Another Architecture Pattern – this one a little more realistic</vt:lpstr>
      <vt:lpstr>Another Architecture Pattern – this one a little more realistic</vt:lpstr>
      <vt:lpstr>Pipe and Filter is very useful in the real world</vt:lpstr>
      <vt:lpstr>Pipe-and-Filter used as at scale data pipelines </vt:lpstr>
      <vt:lpstr>Pipe-and-Filter – Functional Programming</vt:lpstr>
      <vt:lpstr>An example of an architecture pattern – MVC (Model/View/Controller)</vt:lpstr>
      <vt:lpstr>Sidebar – Architecture Style versus Architecture Pattern?</vt:lpstr>
      <vt:lpstr>Architecture Styles</vt:lpstr>
      <vt:lpstr>Architecture decisions and design principles also influence the system structure</vt:lpstr>
      <vt:lpstr>Architecture principal example</vt:lpstr>
      <vt:lpstr>Another architecture principal example…</vt:lpstr>
      <vt:lpstr>Design principles can impact many platform and technology aspects</vt:lpstr>
      <vt:lpstr>Back to Architecture</vt:lpstr>
      <vt:lpstr>Layered Style</vt:lpstr>
      <vt:lpstr>Layered Style</vt:lpstr>
      <vt:lpstr>Pipe and Filter</vt:lpstr>
      <vt:lpstr>Pipe and Filter</vt:lpstr>
      <vt:lpstr>Microkernel Architecture Style</vt:lpstr>
      <vt:lpstr>Microkernel Architecture Style - Examples</vt:lpstr>
      <vt:lpstr>Event Architectures – Event Notification</vt:lpstr>
      <vt:lpstr>Event and Streaming Architectures</vt:lpstr>
      <vt:lpstr>Event – Event Carried State Transfer</vt:lpstr>
      <vt:lpstr>Event – Command Query Responsibility Separation</vt:lpstr>
      <vt:lpstr>Service Oriented Architecture Style</vt:lpstr>
      <vt:lpstr>Service Based Style</vt:lpstr>
      <vt:lpstr>Service Based Style - Example</vt:lpstr>
      <vt:lpstr>Microservice Architecture</vt:lpstr>
      <vt:lpstr>Space-Based Architecture (aka Cloud)</vt:lpstr>
      <vt:lpstr>Space-Based Architecture– Key Components</vt:lpstr>
      <vt:lpstr>Space-Based Architecture– Example: Kubernetes</vt:lpstr>
      <vt:lpstr>Space-Based Architecture–  Example: Service Mesh on Kubernetes</vt:lpstr>
    </vt:vector>
  </TitlesOfParts>
  <Company>Drexel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SE-320: Software Verification &amp; Validation</dc:title>
  <dc:creator>Filippos I. Vokolos</dc:creator>
  <cp:lastModifiedBy>Brian Mitchell</cp:lastModifiedBy>
  <cp:revision>794</cp:revision>
  <cp:lastPrinted>2015-07-16T14:09:22Z</cp:lastPrinted>
  <dcterms:created xsi:type="dcterms:W3CDTF">2000-03-07T00:57:40Z</dcterms:created>
  <dcterms:modified xsi:type="dcterms:W3CDTF">2022-04-16T18:34:19Z</dcterms:modified>
</cp:coreProperties>
</file>

<file path=docProps/thumbnail.jpeg>
</file>